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8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0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2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3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4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5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6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7.xml" ContentType="application/vnd.openxmlformats-officedocument.presentationml.notesSlide+xml"/>
  <Override PartName="/ppt/tags/tag64.xml" ContentType="application/vnd.openxmlformats-officedocument.presentationml.tags+xml"/>
  <Override PartName="/ppt/notesSlides/notesSlide18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78" r:id="rId3"/>
    <p:sldId id="305" r:id="rId4"/>
    <p:sldId id="295" r:id="rId5"/>
    <p:sldId id="2320" r:id="rId6"/>
    <p:sldId id="296" r:id="rId7"/>
    <p:sldId id="285" r:id="rId8"/>
    <p:sldId id="289" r:id="rId9"/>
    <p:sldId id="304" r:id="rId10"/>
    <p:sldId id="299" r:id="rId11"/>
    <p:sldId id="306" r:id="rId12"/>
    <p:sldId id="2307" r:id="rId13"/>
    <p:sldId id="2323" r:id="rId14"/>
    <p:sldId id="2326" r:id="rId15"/>
    <p:sldId id="2327" r:id="rId16"/>
    <p:sldId id="2344" r:id="rId17"/>
    <p:sldId id="2328" r:id="rId18"/>
    <p:sldId id="2329" r:id="rId19"/>
    <p:sldId id="2330" r:id="rId20"/>
    <p:sldId id="2332" r:id="rId21"/>
    <p:sldId id="2331" r:id="rId22"/>
    <p:sldId id="2333" r:id="rId23"/>
    <p:sldId id="2285" r:id="rId24"/>
    <p:sldId id="2336" r:id="rId25"/>
    <p:sldId id="2337" r:id="rId26"/>
    <p:sldId id="2338" r:id="rId27"/>
    <p:sldId id="2339" r:id="rId28"/>
    <p:sldId id="2340" r:id="rId29"/>
    <p:sldId id="2341" r:id="rId30"/>
    <p:sldId id="307" r:id="rId31"/>
    <p:sldId id="2342" r:id="rId32"/>
    <p:sldId id="2343" r:id="rId33"/>
    <p:sldId id="229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ghee Hong" initials="SH" lastIdx="3" clrIdx="0">
    <p:extLst>
      <p:ext uri="{19B8F6BF-5375-455C-9EA6-DF929625EA0E}">
        <p15:presenceInfo xmlns:p15="http://schemas.microsoft.com/office/powerpoint/2012/main" userId="Sanghee Ho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7FC8"/>
    <a:srgbClr val="F08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5847" autoAdjust="0"/>
  </p:normalViewPr>
  <p:slideViewPr>
    <p:cSldViewPr snapToGrid="0">
      <p:cViewPr varScale="1">
        <p:scale>
          <a:sx n="99" d="100"/>
          <a:sy n="99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FA9896-6E93-4779-8FA9-A8595CF99E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2AAAA9-CB08-4749-875D-693EEFA2FC3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A40FA-7949-4E85-A03A-10383D92C8A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B76EF4F-EC38-44D8-AD58-74EA8C921D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2454E48-FDA3-4368-B3EA-3B997691C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24758-5CB1-489F-808C-C85D280A53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A28EF-56DA-4662-AA6E-B016C0C258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49143-6B7A-4635-8BD0-7BD20CAD74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9143-6B7A-4635-8BD0-7BD20CAD74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837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9143-6B7A-4635-8BD0-7BD20CAD742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747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9143-6B7A-4635-8BD0-7BD20CAD742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385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9143-6B7A-4635-8BD0-7BD20CAD742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257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Difference is very big.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9143-6B7A-4635-8BD0-7BD20CAD742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048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9143-6B7A-4635-8BD0-7BD20CAD742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41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9143-6B7A-4635-8BD0-7BD20CAD742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15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9143-6B7A-4635-8BD0-7BD20CAD742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275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9143-6B7A-4635-8BD0-7BD20CAD742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672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9143-6B7A-4635-8BD0-7BD20CAD742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291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9143-6B7A-4635-8BD0-7BD20CAD742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501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9143-6B7A-4635-8BD0-7BD20CAD74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04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9143-6B7A-4635-8BD0-7BD20CAD74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685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9143-6B7A-4635-8BD0-7BD20CAD74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8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Although less outliers, but the problem are more generalized.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9143-6B7A-4635-8BD0-7BD20CAD74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994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9143-6B7A-4635-8BD0-7BD20CAD74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617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9143-6B7A-4635-8BD0-7BD20CAD742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800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9143-6B7A-4635-8BD0-7BD20CAD74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408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9143-6B7A-4635-8BD0-7BD20CAD742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09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51416-487D-4164-B0E2-FC54C1CA7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916FC-96E8-408F-8B24-C21AF84BA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86626-BA13-4ABE-8B35-74288599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589E-2CB0-4F8F-81B3-200B123300F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1EFF5-BC98-438A-8ACA-378723D5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87FD8-26D2-4A90-8343-CD022579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1C29-C04E-4D6D-8A9C-B6BE57AF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169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02096-1128-4E7F-BCB5-A757591A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A373B-845E-46C8-B22F-87740DA31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0C93C-06DC-4D36-ACF1-E57076C2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589E-2CB0-4F8F-81B3-200B123300F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89421-8B59-4C5C-B5BF-C91544B2E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E276F-05E5-4C3B-868D-62CDD884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1C29-C04E-4D6D-8A9C-B6BE57AF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867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CD0370-E478-4339-BCB4-020A00324A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EC2F9E-7592-4F53-99D3-893123941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4AC2C-982A-4AC9-AD42-8C2F757A7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589E-2CB0-4F8F-81B3-200B123300F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BAD72-425B-4629-AEF3-A7256722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A0DC7-C5C8-4018-91A4-5BAD5B7D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1C29-C04E-4D6D-8A9C-B6BE57AF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57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163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17C1A-538C-47E8-81A6-CA1E68673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9AC1-C990-4BA9-8352-9E3A856CF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3B987-9CDC-4073-AB54-5B043D226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589E-2CB0-4F8F-81B3-200B123300F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30199-3E1D-4AE7-97FE-C8C9B129C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5F2F1-69FD-4472-825E-DFD3A2EC7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1C29-C04E-4D6D-8A9C-B6BE57AF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06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A447-B374-4399-B01C-FAEF0E49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48E01-FC0D-4D60-BF15-422295A4D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D2959-E39C-48FA-9E87-98162B1E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589E-2CB0-4F8F-81B3-200B123300F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E43B7-1185-4790-A455-CF55B4B39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3E0D4-F1F9-4AC5-927B-8EF2244D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1C29-C04E-4D6D-8A9C-B6BE57AF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450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4F80-5C37-4578-B045-B01DADCFD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14B97-6406-4CA1-AEE6-885BAC324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E191F-9E67-4292-820B-FF7E080FB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B891E-6439-457A-BC2D-7491C6AB5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589E-2CB0-4F8F-81B3-200B123300F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0608C-7261-4B81-81FF-445B118AB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F771D-A128-416E-ACAC-737864C88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1C29-C04E-4D6D-8A9C-B6BE57AF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CF09-5283-4F29-8983-5C08393A1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BEE59-6723-4E16-BB1C-F34A30B8F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66F7D-3D00-4E2C-BBAE-BE3909CE7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4EB45-E6CA-449A-A5A5-C488CB3C94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5EA70-6E0A-4CA0-96F7-A3376D93D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E1E99C-6622-43BB-BE5F-A73C8DAE1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589E-2CB0-4F8F-81B3-200B123300F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5A1903-B582-4119-8B19-DD961120A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F4F74D-4AD0-403D-84D0-6363937D2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1C29-C04E-4D6D-8A9C-B6BE57AF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4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7A26-CD55-4890-88B8-67B45756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30C12-3AAE-4BFD-B74D-52A8B4F8C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589E-2CB0-4F8F-81B3-200B123300F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6C823-FE32-4EB7-947F-8910444D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B1C51-5EC2-4A13-AE17-E3D140E8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1C29-C04E-4D6D-8A9C-B6BE57AF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8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A2DE40-7852-478C-B998-D19A270FE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589E-2CB0-4F8F-81B3-200B123300F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9BBC3F-564B-4E6B-8359-A94BF25A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45626-BFB0-4A03-A0D9-2BED50527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1C29-C04E-4D6D-8A9C-B6BE57AF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75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6F85-9B99-4330-B01D-4ED14A305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B9ECF-C397-4766-AD56-36FAFB59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EBB623-273C-40FD-882A-350E13747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C2DF8-574F-4C12-8C3E-1020E1456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589E-2CB0-4F8F-81B3-200B123300F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E3517-1C8B-4B5F-8005-AE4076985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3A28E-7FD6-4F91-87ED-7A36F3B21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1C29-C04E-4D6D-8A9C-B6BE57AF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33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A73A-B05B-432E-88DC-4DBEA9A11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9218E7-5011-48F2-9443-77238E28B2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72B7A-9D14-42AE-A66E-C687CEF49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C4085-B7E3-4142-A329-87FAEF222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589E-2CB0-4F8F-81B3-200B123300F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12F21-70B2-48EB-A4C4-292587FAC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6948E-8F59-41A8-9BB7-478259E0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1C29-C04E-4D6D-8A9C-B6BE57AF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0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D2EA4D-BFD9-4C78-A352-55CDDC92B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263CF-C8CC-4809-82D6-4A5CCB16E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757A8-890B-4359-92B9-0DD496CE8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7589E-2CB0-4F8F-81B3-200B123300F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AD8A1-FEDE-43F4-BF73-74E8DE385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95D6B-3DC7-4634-BB46-CE7FE7C65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11C29-C04E-4D6D-8A9C-B6BE57AF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78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3.xml"/><Relationship Id="rId7" Type="http://schemas.openxmlformats.org/officeDocument/2006/relationships/image" Target="../media/image4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47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11.xml"/><Relationship Id="rId7" Type="http://schemas.openxmlformats.org/officeDocument/2006/relationships/image" Target="../media/image48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15.xml"/><Relationship Id="rId7" Type="http://schemas.openxmlformats.org/officeDocument/2006/relationships/image" Target="../media/image5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19.xml"/><Relationship Id="rId7" Type="http://schemas.openxmlformats.org/officeDocument/2006/relationships/image" Target="../media/image53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6.png"/><Relationship Id="rId4" Type="http://schemas.openxmlformats.org/officeDocument/2006/relationships/tags" Target="../tags/tag20.xml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23.xml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6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0.png"/><Relationship Id="rId4" Type="http://schemas.openxmlformats.org/officeDocument/2006/relationships/tags" Target="../tags/tag24.xml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27.xml"/><Relationship Id="rId7" Type="http://schemas.openxmlformats.org/officeDocument/2006/relationships/image" Target="../media/image63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31.xml"/><Relationship Id="rId7" Type="http://schemas.openxmlformats.org/officeDocument/2006/relationships/image" Target="../media/image65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35.xml"/><Relationship Id="rId7" Type="http://schemas.openxmlformats.org/officeDocument/2006/relationships/image" Target="../media/image67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7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0.png"/><Relationship Id="rId4" Type="http://schemas.openxmlformats.org/officeDocument/2006/relationships/tags" Target="../tags/tag36.xml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39.xml"/><Relationship Id="rId7" Type="http://schemas.openxmlformats.org/officeDocument/2006/relationships/image" Target="../media/image72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55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7.xml"/><Relationship Id="rId4" Type="http://schemas.openxmlformats.org/officeDocument/2006/relationships/tags" Target="../tags/tag5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77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63.xml"/><Relationship Id="rId7" Type="http://schemas.openxmlformats.org/officeDocument/2006/relationships/image" Target="../media/image43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78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3" Type="http://schemas.openxmlformats.org/officeDocument/2006/relationships/tags" Target="../tags/tag67.xml"/><Relationship Id="rId7" Type="http://schemas.openxmlformats.org/officeDocument/2006/relationships/image" Target="../media/image82.svg"/><Relationship Id="rId12" Type="http://schemas.openxmlformats.org/officeDocument/2006/relationships/image" Target="../media/image87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5" Type="http://schemas.openxmlformats.org/officeDocument/2006/relationships/notesSlide" Target="../notesSlides/notesSlide19.xml"/><Relationship Id="rId15" Type="http://schemas.openxmlformats.org/officeDocument/2006/relationships/image" Target="../media/image90.svg"/><Relationship Id="rId10" Type="http://schemas.openxmlformats.org/officeDocument/2006/relationships/image" Target="../media/image8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4.svg"/><Relationship Id="rId1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6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C4CFD-81D2-437D-8A97-F982C7ECB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8979" y="3251936"/>
            <a:ext cx="9325813" cy="1784402"/>
          </a:xfrm>
        </p:spPr>
        <p:txBody>
          <a:bodyPr anchor="b">
            <a:normAutofit fontScale="90000"/>
          </a:bodyPr>
          <a:lstStyle/>
          <a:p>
            <a:r>
              <a:rPr lang="en-US" altLang="ko-KR" b="1" dirty="0">
                <a:solidFill>
                  <a:srgbClr val="FFFFFF"/>
                </a:solidFill>
              </a:rPr>
              <a:t>Analysis of COVID Severity among US States</a:t>
            </a:r>
            <a:endParaRPr lang="ko-KR" altLang="en-US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EF6102-AEDE-4B39-B2FA-3B2CF2A14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465" y="5717157"/>
            <a:ext cx="8495070" cy="460024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SANGHEE HONG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91E4D7BB-4029-44DE-8739-7037748EB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AABE57B-F3EE-4A3E-BCCE-CDD2C84B6316}"/>
              </a:ext>
            </a:extLst>
          </p:cNvPr>
          <p:cNvSpPr txBox="1">
            <a:spLocks/>
          </p:cNvSpPr>
          <p:nvPr/>
        </p:nvSpPr>
        <p:spPr>
          <a:xfrm>
            <a:off x="8905362" y="101740"/>
            <a:ext cx="3082577" cy="7875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rgbClr val="FFFFFF"/>
                </a:solidFill>
              </a:rPr>
              <a:t>PRACTICUM IN </a:t>
            </a:r>
          </a:p>
          <a:p>
            <a:r>
              <a:rPr lang="en-US" altLang="ko-KR" sz="2000" b="1" dirty="0">
                <a:solidFill>
                  <a:srgbClr val="FFFFFF"/>
                </a:solidFill>
              </a:rPr>
              <a:t>BUSINESS ANALYTIC </a:t>
            </a:r>
            <a:endParaRPr lang="ko-KR" altLang="en-US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442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26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Graphic 20" descr="Visio Diagram">
            <a:extLst>
              <a:ext uri="{FF2B5EF4-FFF2-40B4-BE49-F238E27FC236}">
                <a16:creationId xmlns:a16="http://schemas.microsoft.com/office/drawing/2014/main" id="{95E62DA9-1DFD-4AEA-ABE8-F8646A6BA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4619" y="3023488"/>
            <a:ext cx="3038034" cy="30380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7BFF4A-143D-43CF-BEE6-4CDD1109242E}"/>
              </a:ext>
            </a:extLst>
          </p:cNvPr>
          <p:cNvSpPr txBox="1"/>
          <p:nvPr/>
        </p:nvSpPr>
        <p:spPr>
          <a:xfrm>
            <a:off x="749854" y="1188414"/>
            <a:ext cx="6069407" cy="46550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Population / Density</a:t>
            </a: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 Rounded MT Bold" panose="020F0704030504030204" pitchFamily="34" charset="0"/>
                <a:cs typeface="Arial" panose="020B0604020202020204" pitchFamily="34" charset="0"/>
              </a:rPr>
              <a:t>Race, Gender, Education, Marital status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000" dirty="0"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Income / Poverty / Mortgage</a:t>
            </a: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latin typeface="Arial Rounded MT Bold" panose="020F070403050403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latin typeface="Arial Rounded MT Bold" panose="020F070403050403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Job Field / Commute type / time</a:t>
            </a: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Homeless</a:t>
            </a: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latin typeface="Arial Rounded MT Bold" panose="020F0704030504030204" pitchFamily="34" charset="0"/>
              <a:ea typeface="+mj-ea"/>
              <a:cs typeface="Arial" panose="020B0604020202020204" pitchFamily="34" charset="0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2000" dirty="0">
              <a:highlight>
                <a:srgbClr val="00FFFF"/>
              </a:highlight>
              <a:latin typeface="Arial Rounded MT Bold" panose="020F070403050403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Hospital condition &amp; rating</a:t>
            </a: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Insurance type </a:t>
            </a: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Other disease Fatality </a:t>
            </a: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0070C0"/>
              </a:solidFill>
              <a:latin typeface="Arial Rounded MT Bold" panose="020F070403050403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000000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1400" b="1" dirty="0">
              <a:solidFill>
                <a:srgbClr val="000000"/>
              </a:solidFill>
              <a:latin typeface="Arial Rounded MT Bold" panose="020F0704030504030204" pitchFamily="34" charset="0"/>
              <a:ea typeface="+mj-ea"/>
              <a:cs typeface="Arial" panose="020B0604020202020204" pitchFamily="34" charset="0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1200" b="1" dirty="0">
              <a:solidFill>
                <a:srgbClr val="000000"/>
              </a:solidFill>
              <a:latin typeface="Arial Rounded MT Bold" panose="020F070403050403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FB1BC6-2F18-4FA3-A02B-1A41B3002EF7}"/>
              </a:ext>
            </a:extLst>
          </p:cNvPr>
          <p:cNvSpPr txBox="1"/>
          <p:nvPr/>
        </p:nvSpPr>
        <p:spPr>
          <a:xfrm>
            <a:off x="739230" y="782028"/>
            <a:ext cx="3004217" cy="4622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300" b="1" dirty="0">
                <a:solidFill>
                  <a:srgbClr val="0070C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Demographic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A3C2B5-6924-4A30-B0D1-DC961006AEE0}"/>
              </a:ext>
            </a:extLst>
          </p:cNvPr>
          <p:cNvSpPr txBox="1"/>
          <p:nvPr/>
        </p:nvSpPr>
        <p:spPr>
          <a:xfrm>
            <a:off x="736827" y="2230547"/>
            <a:ext cx="3004217" cy="4622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300" b="1" dirty="0">
                <a:solidFill>
                  <a:srgbClr val="0070C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Economic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C462CC-8464-4A15-849D-9C721E253E9D}"/>
              </a:ext>
            </a:extLst>
          </p:cNvPr>
          <p:cNvSpPr txBox="1"/>
          <p:nvPr/>
        </p:nvSpPr>
        <p:spPr>
          <a:xfrm>
            <a:off x="736826" y="3262582"/>
            <a:ext cx="3004217" cy="4622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300" b="1" dirty="0">
                <a:solidFill>
                  <a:srgbClr val="0070C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Social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9901E5-0919-4403-9EB1-AC818186AFA8}"/>
              </a:ext>
            </a:extLst>
          </p:cNvPr>
          <p:cNvSpPr txBox="1"/>
          <p:nvPr/>
        </p:nvSpPr>
        <p:spPr>
          <a:xfrm>
            <a:off x="728588" y="4676009"/>
            <a:ext cx="3004217" cy="4622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300" b="1" dirty="0">
                <a:solidFill>
                  <a:srgbClr val="0070C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HealthCare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0C039D-1901-4565-81F3-3248245496F5}"/>
              </a:ext>
            </a:extLst>
          </p:cNvPr>
          <p:cNvSpPr txBox="1"/>
          <p:nvPr/>
        </p:nvSpPr>
        <p:spPr>
          <a:xfrm>
            <a:off x="7912872" y="1892897"/>
            <a:ext cx="3550540" cy="877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kern="1200" dirty="0">
                <a:solidFill>
                  <a:srgbClr val="000000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145329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47D0A-1F37-4E76-ADDB-2CC077C04A48}"/>
              </a:ext>
            </a:extLst>
          </p:cNvPr>
          <p:cNvSpPr txBox="1"/>
          <p:nvPr/>
        </p:nvSpPr>
        <p:spPr>
          <a:xfrm>
            <a:off x="1208395" y="1137267"/>
            <a:ext cx="5238466" cy="2991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b="1" kern="1200" dirty="0">
                <a:solidFill>
                  <a:schemeClr val="tx1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Exploratory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b="1" kern="1200" dirty="0">
                <a:solidFill>
                  <a:schemeClr val="tx1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Data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b="1" kern="1200" dirty="0">
                <a:solidFill>
                  <a:schemeClr val="tx1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Analysis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7" name="Graphic 5" descr="BI Dashboard">
            <a:extLst>
              <a:ext uri="{FF2B5EF4-FFF2-40B4-BE49-F238E27FC236}">
                <a16:creationId xmlns:a16="http://schemas.microsoft.com/office/drawing/2014/main" id="{4ACC1BC6-D9B6-42A7-A75C-E07852280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2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1BA055-885F-4501-A0E3-3996A3E43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06" y="1517114"/>
            <a:ext cx="8572922" cy="4840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62B22A-03C3-4804-83FA-08B9AE306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432" y="4622544"/>
            <a:ext cx="495300" cy="1166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A4E349-1CC1-40A4-BB17-C6F16AB12BCE}"/>
              </a:ext>
            </a:extLst>
          </p:cNvPr>
          <p:cNvSpPr txBox="1"/>
          <p:nvPr/>
        </p:nvSpPr>
        <p:spPr>
          <a:xfrm>
            <a:off x="8769234" y="4808521"/>
            <a:ext cx="311021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Low </a:t>
            </a:r>
            <a:r>
              <a:rPr lang="en-US" altLang="ko-KR" sz="11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( &lt;3,500) // 17 states</a:t>
            </a:r>
          </a:p>
          <a:p>
            <a:pPr lvl="0"/>
            <a:r>
              <a:rPr lang="en-US" altLang="ko-KR" sz="15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Moderate </a:t>
            </a:r>
            <a:r>
              <a:rPr lang="en-US" altLang="ko-KR" sz="11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( &lt;10,000) // 15 states</a:t>
            </a:r>
            <a:endParaRPr lang="en-US" altLang="ko-KR" sz="15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pPr lvl="0"/>
            <a:r>
              <a:rPr lang="en-US" altLang="ko-KR" sz="15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High </a:t>
            </a:r>
            <a:r>
              <a:rPr lang="en-US" altLang="ko-KR" sz="11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( &lt;30,000) // 10 states</a:t>
            </a:r>
            <a:endParaRPr lang="en-US" altLang="ko-KR" sz="15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pPr lvl="0"/>
            <a:r>
              <a:rPr lang="en-US" altLang="ko-KR" sz="15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Very High </a:t>
            </a:r>
            <a:r>
              <a:rPr lang="en-US" altLang="ko-KR" sz="11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(30,000 &lt; ) // 8 states</a:t>
            </a:r>
            <a:endParaRPr lang="en-US" altLang="ko-KR" sz="15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endParaRPr lang="ko-KR" altLang="en-US" sz="1500" b="1" dirty="0">
              <a:solidFill>
                <a:srgbClr val="002060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E6D060D-DF6E-4F99-95D9-C4EB51E8D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75361"/>
              </p:ext>
            </p:extLst>
          </p:nvPr>
        </p:nvGraphicFramePr>
        <p:xfrm>
          <a:off x="5835145" y="294185"/>
          <a:ext cx="6132094" cy="9977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54134">
                  <a:extLst>
                    <a:ext uri="{9D8B030D-6E8A-4147-A177-3AD203B41FA5}">
                      <a16:colId xmlns:a16="http://schemas.microsoft.com/office/drawing/2014/main" val="560930565"/>
                    </a:ext>
                  </a:extLst>
                </a:gridCol>
                <a:gridCol w="1144347">
                  <a:extLst>
                    <a:ext uri="{9D8B030D-6E8A-4147-A177-3AD203B41FA5}">
                      <a16:colId xmlns:a16="http://schemas.microsoft.com/office/drawing/2014/main" val="1675349648"/>
                    </a:ext>
                  </a:extLst>
                </a:gridCol>
                <a:gridCol w="1208868">
                  <a:extLst>
                    <a:ext uri="{9D8B030D-6E8A-4147-A177-3AD203B41FA5}">
                      <a16:colId xmlns:a16="http://schemas.microsoft.com/office/drawing/2014/main" val="2830336969"/>
                    </a:ext>
                  </a:extLst>
                </a:gridCol>
                <a:gridCol w="1232115">
                  <a:extLst>
                    <a:ext uri="{9D8B030D-6E8A-4147-A177-3AD203B41FA5}">
                      <a16:colId xmlns:a16="http://schemas.microsoft.com/office/drawing/2014/main" val="822300128"/>
                    </a:ext>
                  </a:extLst>
                </a:gridCol>
                <a:gridCol w="1092630">
                  <a:extLst>
                    <a:ext uri="{9D8B030D-6E8A-4147-A177-3AD203B41FA5}">
                      <a16:colId xmlns:a16="http://schemas.microsoft.com/office/drawing/2014/main" val="423242775"/>
                    </a:ext>
                  </a:extLst>
                </a:gridCol>
              </a:tblGrid>
              <a:tr h="3829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COVID Cases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78645" marR="167187" marT="167187" marB="1671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Group 1</a:t>
                      </a:r>
                    </a:p>
                  </a:txBody>
                  <a:tcPr marL="278645" marR="167187" marT="167187" marB="1671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Group </a:t>
                      </a:r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2</a:t>
                      </a:r>
                    </a:p>
                  </a:txBody>
                  <a:tcPr marL="278645" marR="167187" marT="167187" marB="1671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Group </a:t>
                      </a:r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3</a:t>
                      </a:r>
                    </a:p>
                  </a:txBody>
                  <a:tcPr marL="278645" marR="167187" marT="167187" marB="1671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Group </a:t>
                      </a:r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4</a:t>
                      </a:r>
                    </a:p>
                  </a:txBody>
                  <a:tcPr marL="278645" marR="167187" marT="167187" marB="167187" anchor="ctr"/>
                </a:tc>
                <a:extLst>
                  <a:ext uri="{0D108BD9-81ED-4DB2-BD59-A6C34878D82A}">
                    <a16:rowId xmlns:a16="http://schemas.microsoft.com/office/drawing/2014/main" val="3449668075"/>
                  </a:ext>
                </a:extLst>
              </a:tr>
              <a:tr h="480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Mean number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78645" marR="144895" marT="144895" marB="14489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1,677 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78645" marR="144895" marT="144895" marB="14489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5,839 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78645" marR="144895" marT="144895" marB="14489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18,782 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78645" marR="144895" marT="144895" marB="14489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81,329 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78645" marR="144895" marT="144895" marB="144895" anchor="ctr"/>
                </a:tc>
                <a:extLst>
                  <a:ext uri="{0D108BD9-81ED-4DB2-BD59-A6C34878D82A}">
                    <a16:rowId xmlns:a16="http://schemas.microsoft.com/office/drawing/2014/main" val="281366285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47CC8861-B0E1-4C4C-9AB8-150CA06FA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843" y="1573018"/>
            <a:ext cx="2274780" cy="22863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E02E792-9B2A-42E0-86D5-A0EFCCE69D1A}"/>
              </a:ext>
            </a:extLst>
          </p:cNvPr>
          <p:cNvSpPr/>
          <p:nvPr/>
        </p:nvSpPr>
        <p:spPr>
          <a:xfrm>
            <a:off x="9741271" y="1924141"/>
            <a:ext cx="4651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</a:rPr>
              <a:t>9%</a:t>
            </a:r>
            <a:endParaRPr lang="ko-KR" altLang="en-US" sz="1500" dirty="0">
              <a:highlight>
                <a:srgbClr val="00FFFF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FAB57A-7E25-4D09-99A8-EED47815598D}"/>
              </a:ext>
            </a:extLst>
          </p:cNvPr>
          <p:cNvSpPr/>
          <p:nvPr/>
        </p:nvSpPr>
        <p:spPr>
          <a:xfrm>
            <a:off x="10128129" y="1767952"/>
            <a:ext cx="4651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</a:rPr>
              <a:t>3%</a:t>
            </a:r>
            <a:endParaRPr lang="ko-KR" altLang="en-US" sz="1500" dirty="0">
              <a:highlight>
                <a:srgbClr val="00FFFF"/>
              </a:highligh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2A154-0169-43A0-AD39-FBF2C552DA39}"/>
              </a:ext>
            </a:extLst>
          </p:cNvPr>
          <p:cNvSpPr/>
          <p:nvPr/>
        </p:nvSpPr>
        <p:spPr>
          <a:xfrm>
            <a:off x="9382829" y="2493318"/>
            <a:ext cx="57740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</a:rPr>
              <a:t>20%</a:t>
            </a:r>
            <a:endParaRPr lang="ko-KR" altLang="en-US" sz="1500" dirty="0">
              <a:highlight>
                <a:srgbClr val="00FFFF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7D9E81-6A47-4D2C-B532-3E807C58FB84}"/>
              </a:ext>
            </a:extLst>
          </p:cNvPr>
          <p:cNvSpPr/>
          <p:nvPr/>
        </p:nvSpPr>
        <p:spPr>
          <a:xfrm>
            <a:off x="10463324" y="2723360"/>
            <a:ext cx="57740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</a:rPr>
              <a:t>68%</a:t>
            </a:r>
            <a:endParaRPr lang="ko-KR" altLang="en-US" sz="1500" dirty="0">
              <a:highlight>
                <a:srgbClr val="00FFFF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CEB4B-98B0-4C47-B21B-054D2EB8DDBE}"/>
              </a:ext>
            </a:extLst>
          </p:cNvPr>
          <p:cNvSpPr txBox="1"/>
          <p:nvPr/>
        </p:nvSpPr>
        <p:spPr>
          <a:xfrm>
            <a:off x="10463325" y="6401576"/>
            <a:ext cx="17286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2060"/>
                </a:solidFill>
                <a:highlight>
                  <a:srgbClr val="00FFFF"/>
                </a:highlight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  <a:highlight>
                  <a:srgbClr val="00FFFF"/>
                </a:highlight>
                <a:latin typeface="Arial Rounded MT Bold" panose="020F0704030504030204" pitchFamily="34" charset="0"/>
              </a:rPr>
              <a:t>As of 25</a:t>
            </a:r>
            <a:r>
              <a:rPr lang="en-US" altLang="ko-KR" sz="1500" b="1" baseline="30000" dirty="0">
                <a:solidFill>
                  <a:srgbClr val="002060"/>
                </a:solidFill>
                <a:highlight>
                  <a:srgbClr val="00FFFF"/>
                </a:highlight>
                <a:latin typeface="Arial Rounded MT Bold" panose="020F0704030504030204" pitchFamily="34" charset="0"/>
              </a:rPr>
              <a:t>th</a:t>
            </a:r>
            <a:r>
              <a:rPr lang="en-US" altLang="ko-KR" sz="1500" b="1" dirty="0">
                <a:solidFill>
                  <a:srgbClr val="002060"/>
                </a:solidFill>
                <a:highlight>
                  <a:srgbClr val="00FFFF"/>
                </a:highlight>
                <a:latin typeface="Arial Rounded MT Bold" panose="020F0704030504030204" pitchFamily="34" charset="0"/>
              </a:rPr>
              <a:t>, April </a:t>
            </a:r>
            <a:r>
              <a:rPr lang="en-US" altLang="ko-KR" sz="1500" b="1" dirty="0">
                <a:solidFill>
                  <a:srgbClr val="002060"/>
                </a:solidFill>
                <a:highlight>
                  <a:srgbClr val="00FFFF"/>
                </a:highlight>
              </a:rPr>
              <a:t>    </a:t>
            </a:r>
            <a:endParaRPr lang="ko-KR" altLang="en-US" sz="1500" b="1" dirty="0">
              <a:solidFill>
                <a:srgbClr val="002060"/>
              </a:solidFill>
              <a:highlight>
                <a:srgbClr val="00FFFF"/>
              </a:highlight>
            </a:endParaRPr>
          </a:p>
        </p:txBody>
      </p:sp>
      <p:sp>
        <p:nvSpPr>
          <p:cNvPr id="17" name="모서리가 둥근 직사각형 7">
            <a:extLst>
              <a:ext uri="{FF2B5EF4-FFF2-40B4-BE49-F238E27FC236}">
                <a16:creationId xmlns:a16="http://schemas.microsoft.com/office/drawing/2014/main" id="{5398BED7-929F-46D3-8405-E9DD2314B819}"/>
              </a:ext>
            </a:extLst>
          </p:cNvPr>
          <p:cNvSpPr/>
          <p:nvPr/>
        </p:nvSpPr>
        <p:spPr>
          <a:xfrm>
            <a:off x="509499" y="270278"/>
            <a:ext cx="4211982" cy="451759"/>
          </a:xfrm>
          <a:prstGeom prst="roundRect">
            <a:avLst/>
          </a:prstGeom>
          <a:gradFill rotWithShape="1">
            <a:gsLst>
              <a:gs pos="60000">
                <a:srgbClr val="009CE4"/>
              </a:gs>
              <a:gs pos="40000">
                <a:srgbClr val="0092D6"/>
              </a:gs>
              <a:gs pos="0">
                <a:srgbClr val="009DD9">
                  <a:shade val="51000"/>
                  <a:satMod val="130000"/>
                </a:srgbClr>
              </a:gs>
              <a:gs pos="80000">
                <a:srgbClr val="009DD9">
                  <a:shade val="93000"/>
                  <a:satMod val="130000"/>
                </a:srgbClr>
              </a:gs>
              <a:gs pos="100000">
                <a:srgbClr val="009DD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/>
            <a:r>
              <a:rPr lang="en-US" altLang="ko-KR" sz="2000" b="1" dirty="0">
                <a:ln>
                  <a:solidFill>
                    <a:srgbClr val="000000">
                      <a:alpha val="10000"/>
                    </a:srgbClr>
                  </a:solidFill>
                </a:ln>
                <a:solidFill>
                  <a:prstClr val="white"/>
                </a:solidFill>
                <a:latin typeface="Arial Rounded MT Bold" panose="020F0704030504030204" pitchFamily="34" charset="0"/>
                <a:ea typeface="맑은 고딕"/>
              </a:rPr>
              <a:t>Grouping by COVID Severity</a:t>
            </a:r>
            <a:endParaRPr lang="ko-KR" altLang="en-US" sz="2000" b="1" dirty="0">
              <a:ln>
                <a:solidFill>
                  <a:srgbClr val="000000">
                    <a:alpha val="10000"/>
                  </a:srgbClr>
                </a:solidFill>
              </a:ln>
              <a:solidFill>
                <a:prstClr val="white"/>
              </a:solidFill>
              <a:latin typeface="Arial Rounded MT Bold" panose="020F0704030504030204" pitchFamily="34" charset="0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29073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2">
            <a:extLst>
              <a:ext uri="{FF2B5EF4-FFF2-40B4-BE49-F238E27FC236}">
                <a16:creationId xmlns:a16="http://schemas.microsoft.com/office/drawing/2014/main" id="{26C81C2A-9498-474B-B801-463B3F78AD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90307" y="5531903"/>
            <a:ext cx="7683583" cy="116638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4000" b="1" kern="0" dirty="0">
              <a:solidFill>
                <a:srgbClr val="0066CC"/>
              </a:solidFill>
              <a:latin typeface="Arial Rounded MT Bold" panose="020F0704030504030204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4B12597-9236-4E58-A01C-1B765A27273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24131" y="245082"/>
            <a:ext cx="10515599" cy="43936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5400" b="1" kern="1200" dirty="0">
                <a:solidFill>
                  <a:schemeClr val="bg1"/>
                </a:solidFill>
                <a:latin typeface="Trebuchet MS" panose="020B0603020202020204" pitchFamily="34" charset="0"/>
                <a:ea typeface="Microsoft JhengHei UI" panose="020B0604030504040204" pitchFamily="34" charset="-120"/>
                <a:cs typeface="+mj-cs"/>
              </a:rPr>
              <a:t>Demographic (Race)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7744C96-D030-4E96-B179-B2B8AAC36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108873"/>
              </p:ext>
            </p:extLst>
          </p:nvPr>
        </p:nvGraphicFramePr>
        <p:xfrm>
          <a:off x="802821" y="5548231"/>
          <a:ext cx="3124200" cy="883920"/>
        </p:xfrm>
        <a:graphic>
          <a:graphicData uri="http://schemas.openxmlformats.org/drawingml/2006/table">
            <a:tbl>
              <a:tblPr/>
              <a:tblGrid>
                <a:gridCol w="889000">
                  <a:extLst>
                    <a:ext uri="{9D8B030D-6E8A-4147-A177-3AD203B41FA5}">
                      <a16:colId xmlns:a16="http://schemas.microsoft.com/office/drawing/2014/main" val="2178441250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1380498191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3543707341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★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Total Population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0.615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61623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Density (per km)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0.404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82595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Men Population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0.548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3337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★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Women Population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0.562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1366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26BF6819-54B9-4AA0-8EBE-C5CFE41B8A99}"/>
              </a:ext>
            </a:extLst>
          </p:cNvPr>
          <p:cNvSpPr/>
          <p:nvPr/>
        </p:nvSpPr>
        <p:spPr>
          <a:xfrm>
            <a:off x="4416879" y="5784882"/>
            <a:ext cx="718475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Arial Rounded MT Bold" panose="020F0704030504030204" pitchFamily="34" charset="0"/>
                <a:ea typeface="Microsoft JhengHei UI" panose="020B0604030504040204" pitchFamily="34" charset="-120"/>
                <a:cs typeface="Segoe UI" panose="020B0502040204020203" pitchFamily="34" charset="0"/>
              </a:rPr>
              <a:t>Generally, the higher the population and the density are, </a:t>
            </a:r>
          </a:p>
          <a:p>
            <a:pPr>
              <a:spcAft>
                <a:spcPts val="600"/>
              </a:spcAft>
            </a:pPr>
            <a:r>
              <a:rPr lang="en-US" altLang="ko-KR" sz="1500" dirty="0">
                <a:latin typeface="Arial Rounded MT Bold" panose="020F0704030504030204" pitchFamily="34" charset="0"/>
                <a:ea typeface="Microsoft JhengHei UI" panose="020B0604030504040204" pitchFamily="34" charset="-120"/>
                <a:cs typeface="Segoe UI" panose="020B0502040204020203" pitchFamily="34" charset="0"/>
              </a:rPr>
              <a:t>      the higher the number of cases are.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CCBB42-CFC2-406C-98CF-88CE6843B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695" y="1112331"/>
            <a:ext cx="5351690" cy="4119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9BB7D8-27CD-4B09-BC9E-32E55A25BC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617" y="1112331"/>
            <a:ext cx="5563625" cy="4119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C295E080-91F5-41C9-A397-8E3CABE2FB5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4858"/>
            <a:ext cx="12192000" cy="752919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14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C34DC36D-5A2A-4F18-B2E3-69AFB119B76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24131" y="256450"/>
            <a:ext cx="7642183" cy="43581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Autofit/>
          </a:bodyPr>
          <a:lstStyle/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  <a:ea typeface="Microsoft JhengHei UI" panose="020B0604030504040204" pitchFamily="34" charset="-120"/>
              </a:rPr>
              <a:t>DEMOGRAPHIC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FA98D41-6388-4D27-ADA2-344B83323A26}"/>
              </a:ext>
            </a:extLst>
          </p:cNvPr>
          <p:cNvSpPr/>
          <p:nvPr/>
        </p:nvSpPr>
        <p:spPr>
          <a:xfrm>
            <a:off x="604695" y="843794"/>
            <a:ext cx="2041072" cy="268537"/>
          </a:xfrm>
          <a:prstGeom prst="round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Total Population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78381D8-568C-4AD2-9FA1-BA68FF072EE0}"/>
              </a:ext>
            </a:extLst>
          </p:cNvPr>
          <p:cNvSpPr/>
          <p:nvPr/>
        </p:nvSpPr>
        <p:spPr>
          <a:xfrm>
            <a:off x="6235617" y="850641"/>
            <a:ext cx="2041072" cy="268537"/>
          </a:xfrm>
          <a:prstGeom prst="round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Density </a:t>
            </a:r>
          </a:p>
        </p:txBody>
      </p:sp>
    </p:spTree>
    <p:extLst>
      <p:ext uri="{BB962C8B-B14F-4D97-AF65-F5344CB8AC3E}">
        <p14:creationId xmlns:p14="http://schemas.microsoft.com/office/powerpoint/2010/main" val="1155436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E4B12597-9236-4E58-A01C-1B765A27273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4131" y="245082"/>
            <a:ext cx="10515599" cy="43936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5400" b="1" kern="1200" dirty="0">
                <a:solidFill>
                  <a:schemeClr val="bg1"/>
                </a:solidFill>
                <a:latin typeface="Trebuchet MS" panose="020B0603020202020204" pitchFamily="34" charset="0"/>
                <a:ea typeface="Microsoft JhengHei UI" panose="020B0604030504040204" pitchFamily="34" charset="-120"/>
                <a:cs typeface="+mj-cs"/>
              </a:rPr>
              <a:t>Demographic (Race) 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295E080-91F5-41C9-A397-8E3CABE2FB5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4858"/>
            <a:ext cx="12192000" cy="752919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14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C34DC36D-5A2A-4F18-B2E3-69AFB119B76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4131" y="256450"/>
            <a:ext cx="7642183" cy="43581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Autofit/>
          </a:bodyPr>
          <a:lstStyle/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  <a:ea typeface="Microsoft JhengHei UI" panose="020B0604030504040204" pitchFamily="34" charset="-120"/>
              </a:rPr>
              <a:t>DEMOGRAPHIC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AB5A70-008A-4AB1-9281-361255B92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131" y="1133439"/>
            <a:ext cx="6693433" cy="55401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EF46E58-1746-4125-B24E-92728B1BA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485841"/>
              </p:ext>
            </p:extLst>
          </p:nvPr>
        </p:nvGraphicFramePr>
        <p:xfrm>
          <a:off x="7452357" y="1133439"/>
          <a:ext cx="3124200" cy="1767840"/>
        </p:xfrm>
        <a:graphic>
          <a:graphicData uri="http://schemas.openxmlformats.org/drawingml/2006/table">
            <a:tbl>
              <a:tblPr/>
              <a:tblGrid>
                <a:gridCol w="889000">
                  <a:extLst>
                    <a:ext uri="{9D8B030D-6E8A-4147-A177-3AD203B41FA5}">
                      <a16:colId xmlns:a16="http://schemas.microsoft.com/office/drawing/2014/main" val="2178441250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1380498191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3543707341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Hispanic Population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0.284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61623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Hispanic Percent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0.207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82595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White Population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0.503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3337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White Percent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-0.240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1366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Black Population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0.482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66588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Black Percent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0.154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73582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Asian Population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0.383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47048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Asian Percent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0.180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845146"/>
                  </a:ext>
                </a:extLst>
              </a:tr>
            </a:tbl>
          </a:graphicData>
        </a:graphic>
      </p:graphicFrame>
      <p:sp>
        <p:nvSpPr>
          <p:cNvPr id="17" name="Rectangle 32">
            <a:extLst>
              <a:ext uri="{FF2B5EF4-FFF2-40B4-BE49-F238E27FC236}">
                <a16:creationId xmlns:a16="http://schemas.microsoft.com/office/drawing/2014/main" id="{C7A0C78A-C2A5-41E9-BB67-0A7D1653938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452357" y="3429000"/>
            <a:ext cx="4082074" cy="310914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4000" b="1" kern="0" dirty="0">
              <a:solidFill>
                <a:srgbClr val="0066CC"/>
              </a:solidFill>
              <a:latin typeface="Arial Rounded MT Bold" panose="020F0704030504030204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773011-9218-4FEF-9133-589638663DB8}"/>
              </a:ext>
            </a:extLst>
          </p:cNvPr>
          <p:cNvSpPr/>
          <p:nvPr/>
        </p:nvSpPr>
        <p:spPr>
          <a:xfrm>
            <a:off x="7605772" y="3903513"/>
            <a:ext cx="37752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Arial Rounded MT Bold" panose="020F0704030504030204" pitchFamily="34" charset="0"/>
                <a:ea typeface="Microsoft JhengHei UI" panose="020B0604030504040204" pitchFamily="34" charset="-120"/>
                <a:cs typeface="Segoe UI" panose="020B0502040204020203" pitchFamily="34" charset="0"/>
              </a:rPr>
              <a:t>COVID higher states show more diversity in race.  </a:t>
            </a:r>
          </a:p>
          <a:p>
            <a:pPr>
              <a:spcAft>
                <a:spcPts val="600"/>
              </a:spcAft>
            </a:pPr>
            <a:endParaRPr lang="en-US" altLang="ko-KR" sz="1500" dirty="0">
              <a:latin typeface="Arial Rounded MT Bold" panose="020F0704030504030204" pitchFamily="34" charset="0"/>
              <a:ea typeface="Microsoft JhengHei UI" panose="020B0604030504040204" pitchFamily="34" charset="-120"/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Arial Rounded MT Bold" panose="020F0704030504030204" pitchFamily="34" charset="0"/>
                <a:ea typeface="Microsoft JhengHei UI" panose="020B0604030504040204" pitchFamily="34" charset="-120"/>
                <a:cs typeface="Segoe UI" panose="020B0502040204020203" pitchFamily="34" charset="0"/>
              </a:rPr>
              <a:t>In terms of population rate, only  the white shows negative correlation with COVID cases. 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sz="1500" dirty="0">
              <a:latin typeface="Arial Rounded MT Bold" panose="020F0704030504030204" pitchFamily="34" charset="0"/>
              <a:ea typeface="Microsoft JhengHei UI" panose="020B0604030504040204" pitchFamily="34" charset="-120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500" dirty="0">
              <a:latin typeface="Arial Rounded MT Bold" panose="020F0704030504030204" pitchFamily="34" charset="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E650421-42CA-4A80-8C5C-6419C4F65EF1}"/>
              </a:ext>
            </a:extLst>
          </p:cNvPr>
          <p:cNvSpPr/>
          <p:nvPr/>
        </p:nvSpPr>
        <p:spPr>
          <a:xfrm>
            <a:off x="424131" y="881945"/>
            <a:ext cx="2041072" cy="268537"/>
          </a:xfrm>
          <a:prstGeom prst="round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Race Composition</a:t>
            </a:r>
          </a:p>
        </p:txBody>
      </p:sp>
    </p:spTree>
    <p:extLst>
      <p:ext uri="{BB962C8B-B14F-4D97-AF65-F5344CB8AC3E}">
        <p14:creationId xmlns:p14="http://schemas.microsoft.com/office/powerpoint/2010/main" val="2593516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E4B12597-9236-4E58-A01C-1B765A27273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4131" y="245082"/>
            <a:ext cx="10515599" cy="43936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5400" b="1" kern="1200" dirty="0">
                <a:solidFill>
                  <a:schemeClr val="bg1"/>
                </a:solidFill>
                <a:latin typeface="Trebuchet MS" panose="020B0603020202020204" pitchFamily="34" charset="0"/>
                <a:ea typeface="Microsoft JhengHei UI" panose="020B0604030504040204" pitchFamily="34" charset="-120"/>
                <a:cs typeface="+mj-cs"/>
              </a:rPr>
              <a:t>Demographic (Race) 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295E080-91F5-41C9-A397-8E3CABE2FB5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4858"/>
            <a:ext cx="12192000" cy="752919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14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C34DC36D-5A2A-4F18-B2E3-69AFB119B76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4131" y="256450"/>
            <a:ext cx="7642183" cy="43581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Autofit/>
          </a:bodyPr>
          <a:lstStyle/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  <a:ea typeface="Microsoft JhengHei UI" panose="020B0604030504040204" pitchFamily="34" charset="-120"/>
              </a:rPr>
              <a:t>DEMOGRAPHIC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06050A-C831-4C6A-9735-462F95332A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131" y="1266538"/>
            <a:ext cx="6017490" cy="2284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1576714-8A1B-4D7F-A5D3-ADBD3DA01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472692"/>
              </p:ext>
            </p:extLst>
          </p:nvPr>
        </p:nvGraphicFramePr>
        <p:xfrm>
          <a:off x="7731052" y="1290747"/>
          <a:ext cx="3551991" cy="1546860"/>
        </p:xfrm>
        <a:graphic>
          <a:graphicData uri="http://schemas.openxmlformats.org/drawingml/2006/table">
            <a:tbl>
              <a:tblPr/>
              <a:tblGrid>
                <a:gridCol w="915146">
                  <a:extLst>
                    <a:ext uri="{9D8B030D-6E8A-4147-A177-3AD203B41FA5}">
                      <a16:colId xmlns:a16="http://schemas.microsoft.com/office/drawing/2014/main" val="2178441250"/>
                    </a:ext>
                  </a:extLst>
                </a:gridCol>
                <a:gridCol w="1771431">
                  <a:extLst>
                    <a:ext uri="{9D8B030D-6E8A-4147-A177-3AD203B41FA5}">
                      <a16:colId xmlns:a16="http://schemas.microsoft.com/office/drawing/2014/main" val="1380498191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3543707341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Married rate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-0.381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61623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Never Married rate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0.510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82595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High school only rate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-0.444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3337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Bachelor degree rate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0.170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1366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Advanced degree rate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0.376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66588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Median Age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0.048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43819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Age over 65 rate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-0.094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029606"/>
                  </a:ext>
                </a:extLst>
              </a:tr>
            </a:tbl>
          </a:graphicData>
        </a:graphic>
      </p:graphicFrame>
      <p:sp>
        <p:nvSpPr>
          <p:cNvPr id="11" name="Rectangle 32">
            <a:extLst>
              <a:ext uri="{FF2B5EF4-FFF2-40B4-BE49-F238E27FC236}">
                <a16:creationId xmlns:a16="http://schemas.microsoft.com/office/drawing/2014/main" id="{658FD150-D2BB-4376-A03E-4BF2914F28B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731052" y="3547680"/>
            <a:ext cx="3935711" cy="262098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4000" b="1" kern="0" dirty="0">
              <a:solidFill>
                <a:srgbClr val="0066CC"/>
              </a:solidFill>
              <a:latin typeface="Arial Rounded MT Bold" panose="020F0704030504030204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11D888-8159-4A85-9849-678BCFF10FC2}"/>
              </a:ext>
            </a:extLst>
          </p:cNvPr>
          <p:cNvSpPr/>
          <p:nvPr/>
        </p:nvSpPr>
        <p:spPr>
          <a:xfrm>
            <a:off x="7820859" y="3980134"/>
            <a:ext cx="3829575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Arial Rounded MT Bold" panose="020F0704030504030204" pitchFamily="34" charset="0"/>
                <a:ea typeface="Microsoft JhengHei UI" panose="020B0604030504040204" pitchFamily="34" charset="-120"/>
                <a:cs typeface="Segoe UI" panose="020B0502040204020203" pitchFamily="34" charset="0"/>
              </a:rPr>
              <a:t>COVID high states have more single rate than married.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sz="1500" dirty="0">
              <a:latin typeface="Arial Rounded MT Bold" panose="020F0704030504030204" pitchFamily="34" charset="0"/>
              <a:ea typeface="Microsoft JhengHei UI" panose="020B0604030504040204" pitchFamily="34" charset="-120"/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Arial Rounded MT Bold" panose="020F0704030504030204" pitchFamily="34" charset="0"/>
                <a:ea typeface="Microsoft JhengHei UI" panose="020B0604030504040204" pitchFamily="34" charset="-120"/>
                <a:cs typeface="Segoe UI" panose="020B0502040204020203" pitchFamily="34" charset="0"/>
              </a:rPr>
              <a:t>COVID high states have more higher degree rate.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FC7DC-2625-44C1-B53F-3FDF12F4E4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2290" y="2226286"/>
            <a:ext cx="622918" cy="752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2B061E-082A-4828-A09D-465BE7382B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31" y="3988106"/>
            <a:ext cx="6931890" cy="26209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75F9B58-DBD5-4265-8D29-379D7DDA6289}"/>
              </a:ext>
            </a:extLst>
          </p:cNvPr>
          <p:cNvSpPr/>
          <p:nvPr/>
        </p:nvSpPr>
        <p:spPr>
          <a:xfrm>
            <a:off x="424131" y="998001"/>
            <a:ext cx="1865988" cy="268537"/>
          </a:xfrm>
          <a:prstGeom prst="round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Marital Status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BE180B-80CD-4DA7-AE3E-0DAD8B4BD28F}"/>
              </a:ext>
            </a:extLst>
          </p:cNvPr>
          <p:cNvSpPr/>
          <p:nvPr/>
        </p:nvSpPr>
        <p:spPr>
          <a:xfrm>
            <a:off x="407802" y="3719569"/>
            <a:ext cx="1865988" cy="268537"/>
          </a:xfrm>
          <a:prstGeom prst="round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2181654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E4B12597-9236-4E58-A01C-1B765A27273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4131" y="245082"/>
            <a:ext cx="10515599" cy="43936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5400" b="1" kern="1200" dirty="0">
                <a:solidFill>
                  <a:schemeClr val="bg1"/>
                </a:solidFill>
                <a:latin typeface="Trebuchet MS" panose="020B0603020202020204" pitchFamily="34" charset="0"/>
                <a:ea typeface="Microsoft JhengHei UI" panose="020B0604030504040204" pitchFamily="34" charset="-120"/>
                <a:cs typeface="+mj-cs"/>
              </a:rPr>
              <a:t>Demographic (Race) 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295E080-91F5-41C9-A397-8E3CABE2FB5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4858"/>
            <a:ext cx="12192000" cy="752919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14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C34DC36D-5A2A-4F18-B2E3-69AFB119B76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4131" y="256450"/>
            <a:ext cx="7642183" cy="43581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Autofit/>
          </a:bodyPr>
          <a:lstStyle/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  <a:ea typeface="Microsoft JhengHei UI" panose="020B0604030504040204" pitchFamily="34" charset="-120"/>
              </a:rPr>
              <a:t>ECONOMIC</a:t>
            </a:r>
          </a:p>
        </p:txBody>
      </p:sp>
      <p:sp>
        <p:nvSpPr>
          <p:cNvPr id="11" name="Rectangle 32">
            <a:extLst>
              <a:ext uri="{FF2B5EF4-FFF2-40B4-BE49-F238E27FC236}">
                <a16:creationId xmlns:a16="http://schemas.microsoft.com/office/drawing/2014/main" id="{658FD150-D2BB-4376-A03E-4BF2914F28B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991620" y="3045980"/>
            <a:ext cx="3002302" cy="212073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4000" b="1" kern="0" dirty="0">
              <a:solidFill>
                <a:srgbClr val="0066CC"/>
              </a:solidFill>
              <a:latin typeface="Arial Rounded MT Bold" panose="020F0704030504030204" pitchFamily="34" charset="0"/>
              <a:ea typeface="맑은 고딕" pitchFamily="50" charset="-127"/>
              <a:cs typeface="Arial" pitchFamily="34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B4981E2-D3A4-4D63-BB97-8449351D0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856302"/>
              </p:ext>
            </p:extLst>
          </p:nvPr>
        </p:nvGraphicFramePr>
        <p:xfrm>
          <a:off x="8975256" y="1066956"/>
          <a:ext cx="2787890" cy="441960"/>
        </p:xfrm>
        <a:graphic>
          <a:graphicData uri="http://schemas.openxmlformats.org/drawingml/2006/table">
            <a:tbl>
              <a:tblPr/>
              <a:tblGrid>
                <a:gridCol w="654290">
                  <a:extLst>
                    <a:ext uri="{9D8B030D-6E8A-4147-A177-3AD203B41FA5}">
                      <a16:colId xmlns:a16="http://schemas.microsoft.com/office/drawing/2014/main" val="2178441250"/>
                    </a:ext>
                  </a:extLst>
                </a:gridCol>
                <a:gridCol w="1359244">
                  <a:extLst>
                    <a:ext uri="{9D8B030D-6E8A-4147-A177-3AD203B41FA5}">
                      <a16:colId xmlns:a16="http://schemas.microsoft.com/office/drawing/2014/main" val="1380498191"/>
                    </a:ext>
                  </a:extLst>
                </a:gridCol>
                <a:gridCol w="774356">
                  <a:extLst>
                    <a:ext uri="{9D8B030D-6E8A-4147-A177-3AD203B41FA5}">
                      <a16:colId xmlns:a16="http://schemas.microsoft.com/office/drawing/2014/main" val="3543707341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Annual Income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0.331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3337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Monthly Mortgage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0.309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13661"/>
                  </a:ext>
                </a:extLst>
              </a:tr>
            </a:tbl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4C921D07-A389-41A9-A072-FAAE1301C764}"/>
              </a:ext>
            </a:extLst>
          </p:cNvPr>
          <p:cNvSpPr/>
          <p:nvPr/>
        </p:nvSpPr>
        <p:spPr>
          <a:xfrm>
            <a:off x="9098826" y="3546389"/>
            <a:ext cx="28375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Arial Rounded MT Bold" panose="020F0704030504030204" pitchFamily="34" charset="0"/>
                <a:ea typeface="Microsoft JhengHei UI" panose="020B0604030504040204" pitchFamily="34" charset="-120"/>
                <a:cs typeface="Segoe UI" panose="020B0502040204020203" pitchFamily="34" charset="0"/>
              </a:rPr>
              <a:t>COVID high states show higher income and    mortgage with longer range in general. </a:t>
            </a:r>
          </a:p>
          <a:p>
            <a:pPr>
              <a:spcAft>
                <a:spcPts val="600"/>
              </a:spcAft>
            </a:pPr>
            <a:endParaRPr lang="en-US" altLang="ko-KR" sz="1500" dirty="0">
              <a:latin typeface="Arial Rounded MT Bold" panose="020F0704030504030204" pitchFamily="34" charset="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DA6F58-7F65-40D9-8810-4A03DA6EF5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4769" y="1058718"/>
            <a:ext cx="4195010" cy="410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8EBC28-D966-4EB4-8814-D5BBE5B7AB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630" y="1058718"/>
            <a:ext cx="4296479" cy="410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6994C91-4D76-4146-BC1B-5178B78A4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758418"/>
              </p:ext>
            </p:extLst>
          </p:nvPr>
        </p:nvGraphicFramePr>
        <p:xfrm>
          <a:off x="2215835" y="5327614"/>
          <a:ext cx="5016986" cy="1345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953">
                  <a:extLst>
                    <a:ext uri="{9D8B030D-6E8A-4147-A177-3AD203B41FA5}">
                      <a16:colId xmlns:a16="http://schemas.microsoft.com/office/drawing/2014/main" val="1376606934"/>
                    </a:ext>
                  </a:extLst>
                </a:gridCol>
                <a:gridCol w="1776617">
                  <a:extLst>
                    <a:ext uri="{9D8B030D-6E8A-4147-A177-3AD203B41FA5}">
                      <a16:colId xmlns:a16="http://schemas.microsoft.com/office/drawing/2014/main" val="4013597512"/>
                    </a:ext>
                  </a:extLst>
                </a:gridCol>
                <a:gridCol w="1919416">
                  <a:extLst>
                    <a:ext uri="{9D8B030D-6E8A-4147-A177-3AD203B41FA5}">
                      <a16:colId xmlns:a16="http://schemas.microsoft.com/office/drawing/2014/main" val="65581383"/>
                    </a:ext>
                  </a:extLst>
                </a:gridCol>
              </a:tblGrid>
              <a:tr h="309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COVID Level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Annual Income (mean)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Monthly Mortgage (mean)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800300"/>
                  </a:ext>
                </a:extLst>
              </a:tr>
              <a:tr h="179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Low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59,412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1,715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869033"/>
                  </a:ext>
                </a:extLst>
              </a:tr>
              <a:tr h="179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Moderate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57,822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1,642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360051"/>
                  </a:ext>
                </a:extLst>
              </a:tr>
              <a:tr h="179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High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65,734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1,987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263283"/>
                  </a:ext>
                </a:extLst>
              </a:tr>
              <a:tr h="179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Vey High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67,849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2,167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685021"/>
                  </a:ext>
                </a:extLst>
              </a:tr>
            </a:tbl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BBE4AA9-9D1C-4AAD-9051-7BFDCC6CB8D4}"/>
              </a:ext>
            </a:extLst>
          </p:cNvPr>
          <p:cNvSpPr/>
          <p:nvPr/>
        </p:nvSpPr>
        <p:spPr>
          <a:xfrm>
            <a:off x="255630" y="897822"/>
            <a:ext cx="1729689" cy="268537"/>
          </a:xfrm>
          <a:prstGeom prst="round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Annual Income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77C084-0313-44CE-A1F3-4482DFEA7C88}"/>
              </a:ext>
            </a:extLst>
          </p:cNvPr>
          <p:cNvSpPr/>
          <p:nvPr/>
        </p:nvSpPr>
        <p:spPr>
          <a:xfrm>
            <a:off x="4614769" y="906060"/>
            <a:ext cx="1860172" cy="268537"/>
          </a:xfrm>
          <a:prstGeom prst="round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Monthly Mortgage</a:t>
            </a:r>
          </a:p>
        </p:txBody>
      </p:sp>
    </p:spTree>
    <p:extLst>
      <p:ext uri="{BB962C8B-B14F-4D97-AF65-F5344CB8AC3E}">
        <p14:creationId xmlns:p14="http://schemas.microsoft.com/office/powerpoint/2010/main" val="3066035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E4B12597-9236-4E58-A01C-1B765A27273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4131" y="245082"/>
            <a:ext cx="10515599" cy="43936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5400" b="1" kern="1200" dirty="0">
                <a:solidFill>
                  <a:schemeClr val="bg1"/>
                </a:solidFill>
                <a:latin typeface="Trebuchet MS" panose="020B0603020202020204" pitchFamily="34" charset="0"/>
                <a:ea typeface="Microsoft JhengHei UI" panose="020B0604030504040204" pitchFamily="34" charset="-120"/>
                <a:cs typeface="+mj-cs"/>
              </a:rPr>
              <a:t>Demographic (Race) 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295E080-91F5-41C9-A397-8E3CABE2FB5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4858"/>
            <a:ext cx="12192000" cy="752919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14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C34DC36D-5A2A-4F18-B2E3-69AFB119B76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4131" y="256450"/>
            <a:ext cx="7642183" cy="43581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Autofit/>
          </a:bodyPr>
          <a:lstStyle/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  <a:ea typeface="Microsoft JhengHei UI" panose="020B0604030504040204" pitchFamily="34" charset="-120"/>
              </a:rPr>
              <a:t>ECONOMIC</a:t>
            </a:r>
          </a:p>
        </p:txBody>
      </p:sp>
      <p:sp>
        <p:nvSpPr>
          <p:cNvPr id="11" name="Rectangle 32">
            <a:extLst>
              <a:ext uri="{FF2B5EF4-FFF2-40B4-BE49-F238E27FC236}">
                <a16:creationId xmlns:a16="http://schemas.microsoft.com/office/drawing/2014/main" id="{658FD150-D2BB-4376-A03E-4BF2914F28B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731053" y="3393637"/>
            <a:ext cx="3935711" cy="262098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4000" b="1" kern="0" dirty="0">
              <a:solidFill>
                <a:srgbClr val="0066CC"/>
              </a:solidFill>
              <a:latin typeface="Arial Rounded MT Bold" panose="020F0704030504030204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C4D130-1B94-4C2E-9707-E589835A47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2188" y="1543840"/>
            <a:ext cx="3299809" cy="4479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EE1E25-B989-41EE-89FD-DF47704EE8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989" y="1543840"/>
            <a:ext cx="3506447" cy="4479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8A8714-9208-4360-A6DD-D948422B79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3127" y="5088443"/>
            <a:ext cx="646308" cy="8072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E96575-011F-43E1-87B6-99A4C6BB6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348" y="4993061"/>
            <a:ext cx="685800" cy="902649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B4981E2-D3A4-4D63-BB97-8449351D0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821628"/>
              </p:ext>
            </p:extLst>
          </p:nvPr>
        </p:nvGraphicFramePr>
        <p:xfrm>
          <a:off x="7701824" y="1600278"/>
          <a:ext cx="3356129" cy="662940"/>
        </p:xfrm>
        <a:graphic>
          <a:graphicData uri="http://schemas.openxmlformats.org/drawingml/2006/table">
            <a:tbl>
              <a:tblPr/>
              <a:tblGrid>
                <a:gridCol w="915146">
                  <a:extLst>
                    <a:ext uri="{9D8B030D-6E8A-4147-A177-3AD203B41FA5}">
                      <a16:colId xmlns:a16="http://schemas.microsoft.com/office/drawing/2014/main" val="2178441250"/>
                    </a:ext>
                  </a:extLst>
                </a:gridCol>
                <a:gridCol w="1441343">
                  <a:extLst>
                    <a:ext uri="{9D8B030D-6E8A-4147-A177-3AD203B41FA5}">
                      <a16:colId xmlns:a16="http://schemas.microsoft.com/office/drawing/2014/main" val="1380498191"/>
                    </a:ext>
                  </a:extLst>
                </a:gridCol>
                <a:gridCol w="999640">
                  <a:extLst>
                    <a:ext uri="{9D8B030D-6E8A-4147-A177-3AD203B41FA5}">
                      <a16:colId xmlns:a16="http://schemas.microsoft.com/office/drawing/2014/main" val="3543707341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★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Poverty rate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0.640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61623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Unemployment rate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0.519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82595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Homeless number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0.625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665885"/>
                  </a:ext>
                </a:extLst>
              </a:tr>
            </a:tbl>
          </a:graphicData>
        </a:graphic>
      </p:graphicFrame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3F7EDF7-5A47-4E6B-B652-1153010D20D4}"/>
              </a:ext>
            </a:extLst>
          </p:cNvPr>
          <p:cNvSpPr/>
          <p:nvPr/>
        </p:nvSpPr>
        <p:spPr>
          <a:xfrm>
            <a:off x="3573029" y="2354675"/>
            <a:ext cx="969239" cy="25681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</a:rPr>
              <a:t>MODERATE</a:t>
            </a:r>
            <a:endParaRPr lang="ko-KR" altLang="en-US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CC32C56-8A18-4246-89B6-12CFDF81173D}"/>
              </a:ext>
            </a:extLst>
          </p:cNvPr>
          <p:cNvSpPr/>
          <p:nvPr/>
        </p:nvSpPr>
        <p:spPr>
          <a:xfrm>
            <a:off x="3573029" y="3136826"/>
            <a:ext cx="969239" cy="25681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</a:rPr>
              <a:t>High</a:t>
            </a:r>
            <a:endParaRPr lang="ko-KR" altLang="en-US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166F9F-621A-4887-8100-A72E87A39054}"/>
              </a:ext>
            </a:extLst>
          </p:cNvPr>
          <p:cNvSpPr/>
          <p:nvPr/>
        </p:nvSpPr>
        <p:spPr>
          <a:xfrm>
            <a:off x="3573028" y="3913772"/>
            <a:ext cx="969239" cy="25681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</a:rPr>
              <a:t>Very High</a:t>
            </a:r>
            <a:endParaRPr lang="ko-KR" altLang="en-US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86ECA22-3004-4F92-88A6-10F2D74A5395}"/>
              </a:ext>
            </a:extLst>
          </p:cNvPr>
          <p:cNvSpPr/>
          <p:nvPr/>
        </p:nvSpPr>
        <p:spPr>
          <a:xfrm>
            <a:off x="3542804" y="4694476"/>
            <a:ext cx="969239" cy="25681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</a:rPr>
              <a:t>NY</a:t>
            </a:r>
            <a:endParaRPr lang="ko-KR" altLang="en-US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22B3668-2F1B-41EA-B9A5-9A4719039C1D}"/>
              </a:ext>
            </a:extLst>
          </p:cNvPr>
          <p:cNvSpPr/>
          <p:nvPr/>
        </p:nvSpPr>
        <p:spPr>
          <a:xfrm>
            <a:off x="3542804" y="1538870"/>
            <a:ext cx="969239" cy="25681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</a:rPr>
              <a:t>Low</a:t>
            </a:r>
            <a:endParaRPr lang="ko-KR" altLang="en-US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921D07-A389-41A9-A072-FAAE1301C764}"/>
              </a:ext>
            </a:extLst>
          </p:cNvPr>
          <p:cNvSpPr/>
          <p:nvPr/>
        </p:nvSpPr>
        <p:spPr>
          <a:xfrm>
            <a:off x="7829436" y="3507136"/>
            <a:ext cx="350582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Arial Rounded MT Bold" panose="020F0704030504030204" pitchFamily="34" charset="0"/>
                <a:ea typeface="Microsoft JhengHei UI" panose="020B0604030504040204" pitchFamily="34" charset="-120"/>
                <a:cs typeface="Segoe UI" panose="020B0502040204020203" pitchFamily="34" charset="0"/>
              </a:rPr>
              <a:t>COVID high states also show higher poverty rate with more unemployment and homeless people. </a:t>
            </a:r>
          </a:p>
          <a:p>
            <a:pPr>
              <a:spcAft>
                <a:spcPts val="600"/>
              </a:spcAft>
            </a:pPr>
            <a:endParaRPr lang="en-US" altLang="ko-KR" sz="1500" dirty="0">
              <a:latin typeface="Arial Rounded MT Bold" panose="020F0704030504030204" pitchFamily="34" charset="0"/>
              <a:ea typeface="Microsoft JhengHei UI" panose="020B0604030504040204" pitchFamily="34" charset="-120"/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Arial Rounded MT Bold" panose="020F0704030504030204" pitchFamily="34" charset="0"/>
                <a:ea typeface="Microsoft JhengHei UI" panose="020B0604030504040204" pitchFamily="34" charset="-120"/>
                <a:cs typeface="Segoe UI" panose="020B0502040204020203" pitchFamily="34" charset="0"/>
              </a:rPr>
              <a:t>These rate values are more centered around mean in COVID high states. </a:t>
            </a:r>
          </a:p>
          <a:p>
            <a:pPr>
              <a:spcAft>
                <a:spcPts val="600"/>
              </a:spcAft>
            </a:pPr>
            <a:endParaRPr lang="en-US" altLang="ko-KR" sz="1500" dirty="0">
              <a:latin typeface="Arial Rounded MT Bold" panose="020F0704030504030204" pitchFamily="34" charset="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22BF06F-9927-49F8-8C21-7FC2ED5321C2}"/>
              </a:ext>
            </a:extLst>
          </p:cNvPr>
          <p:cNvSpPr/>
          <p:nvPr/>
        </p:nvSpPr>
        <p:spPr>
          <a:xfrm>
            <a:off x="532989" y="1270333"/>
            <a:ext cx="2041072" cy="268537"/>
          </a:xfrm>
          <a:prstGeom prst="round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Poverty Rate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DFC8CB4-C8FE-4708-BC35-B00B9725BD4D}"/>
              </a:ext>
            </a:extLst>
          </p:cNvPr>
          <p:cNvSpPr/>
          <p:nvPr/>
        </p:nvSpPr>
        <p:spPr>
          <a:xfrm>
            <a:off x="5583875" y="1270332"/>
            <a:ext cx="1847493" cy="268537"/>
          </a:xfrm>
          <a:prstGeom prst="round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Unemployment  Rate</a:t>
            </a:r>
          </a:p>
        </p:txBody>
      </p:sp>
    </p:spTree>
    <p:extLst>
      <p:ext uri="{BB962C8B-B14F-4D97-AF65-F5344CB8AC3E}">
        <p14:creationId xmlns:p14="http://schemas.microsoft.com/office/powerpoint/2010/main" val="2538192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E4B12597-9236-4E58-A01C-1B765A27273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4131" y="245082"/>
            <a:ext cx="10515599" cy="43936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5400" b="1" kern="1200" dirty="0">
                <a:solidFill>
                  <a:schemeClr val="bg1"/>
                </a:solidFill>
                <a:latin typeface="Trebuchet MS" panose="020B0603020202020204" pitchFamily="34" charset="0"/>
                <a:ea typeface="Microsoft JhengHei UI" panose="020B0604030504040204" pitchFamily="34" charset="-120"/>
                <a:cs typeface="+mj-cs"/>
              </a:rPr>
              <a:t>Demographic (Race) 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295E080-91F5-41C9-A397-8E3CABE2FB5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4858"/>
            <a:ext cx="12192000" cy="752919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14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C34DC36D-5A2A-4F18-B2E3-69AFB119B76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4131" y="256450"/>
            <a:ext cx="7642183" cy="43581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Autofit/>
          </a:bodyPr>
          <a:lstStyle/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  <a:ea typeface="Microsoft JhengHei UI" panose="020B0604030504040204" pitchFamily="34" charset="-120"/>
              </a:rPr>
              <a:t>SOCIAL</a:t>
            </a:r>
          </a:p>
        </p:txBody>
      </p:sp>
      <p:sp>
        <p:nvSpPr>
          <p:cNvPr id="11" name="Rectangle 32">
            <a:extLst>
              <a:ext uri="{FF2B5EF4-FFF2-40B4-BE49-F238E27FC236}">
                <a16:creationId xmlns:a16="http://schemas.microsoft.com/office/drawing/2014/main" id="{658FD150-D2BB-4376-A03E-4BF2914F28B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774314" y="3383986"/>
            <a:ext cx="4123110" cy="262098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4000" b="1" kern="0" dirty="0">
              <a:solidFill>
                <a:srgbClr val="0066CC"/>
              </a:solidFill>
              <a:latin typeface="Arial Rounded MT Bold" panose="020F0704030504030204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11D888-8159-4A85-9849-678BCFF10FC2}"/>
              </a:ext>
            </a:extLst>
          </p:cNvPr>
          <p:cNvSpPr/>
          <p:nvPr/>
        </p:nvSpPr>
        <p:spPr>
          <a:xfrm>
            <a:off x="7921081" y="3862306"/>
            <a:ext cx="3829575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Arial Rounded MT Bold" panose="020F0704030504030204" pitchFamily="34" charset="0"/>
                <a:ea typeface="Microsoft JhengHei UI" panose="020B0604030504040204" pitchFamily="34" charset="-120"/>
                <a:cs typeface="Segoe UI" panose="020B0502040204020203" pitchFamily="34" charset="0"/>
              </a:rPr>
              <a:t>Job Field show similar distribution in general regardless of COVID severity, rather essential/service job rates are a little higher in COVID low states.</a:t>
            </a:r>
          </a:p>
          <a:p>
            <a:pPr>
              <a:spcAft>
                <a:spcPts val="600"/>
              </a:spcAft>
            </a:pPr>
            <a:endParaRPr lang="en-US" altLang="ko-KR" sz="1500" dirty="0">
              <a:latin typeface="Arial Rounded MT Bold" panose="020F0704030504030204" pitchFamily="34" charset="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98ABA6-9B5C-4CB3-876A-1BE6D17D5C5D}"/>
              </a:ext>
            </a:extLst>
          </p:cNvPr>
          <p:cNvGrpSpPr/>
          <p:nvPr/>
        </p:nvGrpSpPr>
        <p:grpSpPr>
          <a:xfrm>
            <a:off x="132922" y="1210535"/>
            <a:ext cx="7347855" cy="4898571"/>
            <a:chOff x="195943" y="1257300"/>
            <a:chExt cx="7217227" cy="463485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CA3698F-35A8-4F1E-AB9A-A182346BC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822" y="1289298"/>
              <a:ext cx="2128157" cy="457836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84B3A9-278D-4ED9-B6E1-5BD4FF209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05556" y="1257300"/>
              <a:ext cx="1468362" cy="463485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9782BE6-B489-4F02-9C84-D391A90E8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55558" y="1289298"/>
              <a:ext cx="1396506" cy="457836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080E03B-2A82-4378-B42E-ED9DB2825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93221" y="1313790"/>
              <a:ext cx="1519949" cy="453754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C3C06D3-79C3-4E3B-AC53-2E8DEE469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943" y="1289298"/>
              <a:ext cx="1123443" cy="4336202"/>
            </a:xfrm>
            <a:prstGeom prst="rect">
              <a:avLst/>
            </a:prstGeom>
          </p:spPr>
        </p:pic>
      </p:grp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1F578DD-4B35-4E0F-95FF-652DC895A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332587"/>
              </p:ext>
            </p:extLst>
          </p:nvPr>
        </p:nvGraphicFramePr>
        <p:xfrm>
          <a:off x="7731505" y="1376694"/>
          <a:ext cx="3850362" cy="1767840"/>
        </p:xfrm>
        <a:graphic>
          <a:graphicData uri="http://schemas.openxmlformats.org/drawingml/2006/table">
            <a:tbl>
              <a:tblPr/>
              <a:tblGrid>
                <a:gridCol w="761391">
                  <a:extLst>
                    <a:ext uri="{9D8B030D-6E8A-4147-A177-3AD203B41FA5}">
                      <a16:colId xmlns:a16="http://schemas.microsoft.com/office/drawing/2014/main" val="2178441250"/>
                    </a:ext>
                  </a:extLst>
                </a:gridCol>
                <a:gridCol w="1986792">
                  <a:extLst>
                    <a:ext uri="{9D8B030D-6E8A-4147-A177-3AD203B41FA5}">
                      <a16:colId xmlns:a16="http://schemas.microsoft.com/office/drawing/2014/main" val="1380498191"/>
                    </a:ext>
                  </a:extLst>
                </a:gridCol>
                <a:gridCol w="1102179">
                  <a:extLst>
                    <a:ext uri="{9D8B030D-6E8A-4147-A177-3AD203B41FA5}">
                      <a16:colId xmlns:a16="http://schemas.microsoft.com/office/drawing/2014/main" val="3543707341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Transportation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-0.081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61623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Technology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0.501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82595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Retail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-0.317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3337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Manufacturing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-0.182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1366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Hotel &amp; Food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-0.152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66588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Healthcare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0.166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73582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Firm size 100-499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0.344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69259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Firm size 500+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0.313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679514"/>
                  </a:ext>
                </a:extLst>
              </a:tr>
            </a:tbl>
          </a:graphicData>
        </a:graphic>
      </p:graphicFrame>
      <p:pic>
        <p:nvPicPr>
          <p:cNvPr id="25" name="Picture 54" descr="wb01753_">
            <a:extLst>
              <a:ext uri="{FF2B5EF4-FFF2-40B4-BE49-F238E27FC236}">
                <a16:creationId xmlns:a16="http://schemas.microsoft.com/office/drawing/2014/main" id="{2F8A10CF-D3CE-4AB5-9555-1F108BAF5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/>
          <a:srcRect/>
          <a:stretch>
            <a:fillRect/>
          </a:stretch>
        </p:blipFill>
        <p:spPr bwMode="auto">
          <a:xfrm>
            <a:off x="766708" y="2006164"/>
            <a:ext cx="593108" cy="29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54" descr="wb01753_">
            <a:extLst>
              <a:ext uri="{FF2B5EF4-FFF2-40B4-BE49-F238E27FC236}">
                <a16:creationId xmlns:a16="http://schemas.microsoft.com/office/drawing/2014/main" id="{599E50A4-B506-439C-AAAB-78537B3EE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/>
          <a:srcRect/>
          <a:stretch>
            <a:fillRect/>
          </a:stretch>
        </p:blipFill>
        <p:spPr bwMode="auto">
          <a:xfrm>
            <a:off x="313578" y="1273719"/>
            <a:ext cx="1046237" cy="390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54" descr="wb01753_">
            <a:extLst>
              <a:ext uri="{FF2B5EF4-FFF2-40B4-BE49-F238E27FC236}">
                <a16:creationId xmlns:a16="http://schemas.microsoft.com/office/drawing/2014/main" id="{A9ED82CA-CB90-41C3-9B96-283B2B6D4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/>
          <a:srcRect/>
          <a:stretch>
            <a:fillRect/>
          </a:stretch>
        </p:blipFill>
        <p:spPr bwMode="auto">
          <a:xfrm>
            <a:off x="336989" y="3404390"/>
            <a:ext cx="981611" cy="29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54" descr="wb01753_">
            <a:extLst>
              <a:ext uri="{FF2B5EF4-FFF2-40B4-BE49-F238E27FC236}">
                <a16:creationId xmlns:a16="http://schemas.microsoft.com/office/drawing/2014/main" id="{75B33A80-B3C8-45D0-ADC4-455669EC8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/>
          <a:srcRect/>
          <a:stretch>
            <a:fillRect/>
          </a:stretch>
        </p:blipFill>
        <p:spPr bwMode="auto">
          <a:xfrm>
            <a:off x="379262" y="3746511"/>
            <a:ext cx="981611" cy="29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477493-1645-47CD-BE9E-D244CB547340}"/>
              </a:ext>
            </a:extLst>
          </p:cNvPr>
          <p:cNvSpPr/>
          <p:nvPr/>
        </p:nvSpPr>
        <p:spPr>
          <a:xfrm>
            <a:off x="1276699" y="958701"/>
            <a:ext cx="2041072" cy="268537"/>
          </a:xfrm>
          <a:prstGeom prst="round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Job Distribution </a:t>
            </a:r>
          </a:p>
        </p:txBody>
      </p:sp>
    </p:spTree>
    <p:extLst>
      <p:ext uri="{BB962C8B-B14F-4D97-AF65-F5344CB8AC3E}">
        <p14:creationId xmlns:p14="http://schemas.microsoft.com/office/powerpoint/2010/main" val="119132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E4B12597-9236-4E58-A01C-1B765A27273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4131" y="245082"/>
            <a:ext cx="10515599" cy="43936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5400" b="1" kern="1200" dirty="0">
                <a:solidFill>
                  <a:schemeClr val="bg1"/>
                </a:solidFill>
                <a:latin typeface="Trebuchet MS" panose="020B0603020202020204" pitchFamily="34" charset="0"/>
                <a:ea typeface="Microsoft JhengHei UI" panose="020B0604030504040204" pitchFamily="34" charset="-120"/>
                <a:cs typeface="+mj-cs"/>
              </a:rPr>
              <a:t>Demographic (Race) 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295E080-91F5-41C9-A397-8E3CABE2FB5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4858"/>
            <a:ext cx="12192000" cy="752919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14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C34DC36D-5A2A-4F18-B2E3-69AFB119B76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4131" y="256450"/>
            <a:ext cx="7642183" cy="43581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Autofit/>
          </a:bodyPr>
          <a:lstStyle/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  <a:ea typeface="Microsoft JhengHei UI" panose="020B0604030504040204" pitchFamily="34" charset="-120"/>
              </a:rPr>
              <a:t>SOCIAL</a:t>
            </a:r>
          </a:p>
        </p:txBody>
      </p:sp>
      <p:sp>
        <p:nvSpPr>
          <p:cNvPr id="11" name="Rectangle 32">
            <a:extLst>
              <a:ext uri="{FF2B5EF4-FFF2-40B4-BE49-F238E27FC236}">
                <a16:creationId xmlns:a16="http://schemas.microsoft.com/office/drawing/2014/main" id="{658FD150-D2BB-4376-A03E-4BF2914F28B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90757" y="4544850"/>
            <a:ext cx="4123110" cy="190508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4000" b="1" kern="0" dirty="0">
              <a:solidFill>
                <a:srgbClr val="0066CC"/>
              </a:solidFill>
              <a:latin typeface="Arial Rounded MT Bold" panose="020F0704030504030204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11D888-8159-4A85-9849-678BCFF10FC2}"/>
              </a:ext>
            </a:extLst>
          </p:cNvPr>
          <p:cNvSpPr/>
          <p:nvPr/>
        </p:nvSpPr>
        <p:spPr>
          <a:xfrm>
            <a:off x="7910930" y="4544850"/>
            <a:ext cx="382957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sz="1500" dirty="0">
              <a:latin typeface="Arial Rounded MT Bold" panose="020F0704030504030204" pitchFamily="34" charset="0"/>
              <a:ea typeface="Microsoft JhengHei UI" panose="020B0604030504040204" pitchFamily="34" charset="-120"/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Arial Rounded MT Bold" panose="020F0704030504030204" pitchFamily="34" charset="0"/>
                <a:ea typeface="Microsoft JhengHei UI" panose="020B0604030504040204" pitchFamily="34" charset="-120"/>
                <a:cs typeface="Segoe UI" panose="020B0502040204020203" pitchFamily="34" charset="0"/>
              </a:rPr>
              <a:t>COVID high states show higher rate of transit and walk rate.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sz="1500" dirty="0">
              <a:latin typeface="Arial Rounded MT Bold" panose="020F0704030504030204" pitchFamily="34" charset="0"/>
              <a:ea typeface="Microsoft JhengHei UI" panose="020B0604030504040204" pitchFamily="34" charset="-120"/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Arial Rounded MT Bold" panose="020F0704030504030204" pitchFamily="34" charset="0"/>
                <a:ea typeface="Microsoft JhengHei UI" panose="020B0604030504040204" pitchFamily="34" charset="-120"/>
                <a:cs typeface="Segoe UI" panose="020B0502040204020203" pitchFamily="34" charset="0"/>
              </a:rPr>
              <a:t>COVID high states have higher commute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9C9E9-669E-4AD1-8AE9-63C7CE5058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881" y="1200781"/>
            <a:ext cx="7013838" cy="55036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A188BCA-1269-4305-BDD4-B8B208462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87597"/>
              </p:ext>
            </p:extLst>
          </p:nvPr>
        </p:nvGraphicFramePr>
        <p:xfrm>
          <a:off x="7690757" y="3252515"/>
          <a:ext cx="3124200" cy="1104900"/>
        </p:xfrm>
        <a:graphic>
          <a:graphicData uri="http://schemas.openxmlformats.org/drawingml/2006/table">
            <a:tbl>
              <a:tblPr/>
              <a:tblGrid>
                <a:gridCol w="889000">
                  <a:extLst>
                    <a:ext uri="{9D8B030D-6E8A-4147-A177-3AD203B41FA5}">
                      <a16:colId xmlns:a16="http://schemas.microsoft.com/office/drawing/2014/main" val="2178441250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1380498191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3543707341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★ ★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Drive 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-0.770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61623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Carpool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-0.413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82595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Walk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0.278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3337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★★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Transit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0.903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1366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Commute Time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0.295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57921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109C1B5B-B94A-4F56-9EEF-ABBACEE53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0756" y="1183679"/>
            <a:ext cx="4269922" cy="16749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1D134D-EA97-4096-93F1-8D8532B6A589}"/>
              </a:ext>
            </a:extLst>
          </p:cNvPr>
          <p:cNvSpPr/>
          <p:nvPr/>
        </p:nvSpPr>
        <p:spPr>
          <a:xfrm>
            <a:off x="314405" y="925228"/>
            <a:ext cx="2041072" cy="268537"/>
          </a:xfrm>
          <a:prstGeom prst="round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Commute Type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6F10309-C65A-4C3D-89DA-69FE4D409AF8}"/>
              </a:ext>
            </a:extLst>
          </p:cNvPr>
          <p:cNvSpPr/>
          <p:nvPr/>
        </p:nvSpPr>
        <p:spPr>
          <a:xfrm>
            <a:off x="7674280" y="924667"/>
            <a:ext cx="2041072" cy="268537"/>
          </a:xfrm>
          <a:prstGeom prst="round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Commute Time</a:t>
            </a:r>
          </a:p>
        </p:txBody>
      </p:sp>
    </p:spTree>
    <p:extLst>
      <p:ext uri="{BB962C8B-B14F-4D97-AF65-F5344CB8AC3E}">
        <p14:creationId xmlns:p14="http://schemas.microsoft.com/office/powerpoint/2010/main" val="1635708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C077E-0640-4BB8-95C3-CD89AFE03596}"/>
              </a:ext>
            </a:extLst>
          </p:cNvPr>
          <p:cNvSpPr txBox="1"/>
          <p:nvPr/>
        </p:nvSpPr>
        <p:spPr>
          <a:xfrm>
            <a:off x="2459326" y="1478961"/>
            <a:ext cx="7273348" cy="41546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 latinLnBrk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300" b="1" dirty="0">
                <a:solidFill>
                  <a:srgbClr val="FF0000"/>
                </a:solidFill>
                <a:latin typeface="Georgia" panose="02040502050405020303" pitchFamily="18" charset="0"/>
                <a:ea typeface="+mj-ea"/>
                <a:cs typeface="+mj-cs"/>
              </a:rPr>
              <a:t>- CONTENTS -</a:t>
            </a:r>
          </a:p>
          <a:p>
            <a:pPr algn="ctr" latinLnBrk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500" b="1" dirty="0">
                <a:solidFill>
                  <a:srgbClr val="FF0000"/>
                </a:solidFill>
                <a:latin typeface="Georgia" panose="02040502050405020303" pitchFamily="18" charset="0"/>
                <a:ea typeface="+mj-ea"/>
                <a:cs typeface="+mj-cs"/>
              </a:rPr>
              <a:t>Project Overview</a:t>
            </a:r>
          </a:p>
          <a:p>
            <a:pPr algn="ctr" latinLnBrk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500" b="1" dirty="0">
                <a:solidFill>
                  <a:srgbClr val="FF0000"/>
                </a:solidFill>
                <a:latin typeface="Georgia" panose="02040502050405020303" pitchFamily="18" charset="0"/>
                <a:ea typeface="+mj-ea"/>
                <a:cs typeface="+mj-cs"/>
              </a:rPr>
              <a:t>Exploratory Data Analysis</a:t>
            </a:r>
          </a:p>
          <a:p>
            <a:pPr algn="ctr" latinLnBrk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500" b="1" dirty="0">
                <a:solidFill>
                  <a:srgbClr val="FF0000"/>
                </a:solidFill>
                <a:latin typeface="Georgia" panose="02040502050405020303" pitchFamily="18" charset="0"/>
                <a:ea typeface="+mj-ea"/>
                <a:cs typeface="+mj-cs"/>
              </a:rPr>
              <a:t>Predictive Analysis</a:t>
            </a:r>
          </a:p>
          <a:p>
            <a:pPr algn="ctr" latinLnBrk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500" b="1" dirty="0">
                <a:solidFill>
                  <a:srgbClr val="FF0000"/>
                </a:solidFill>
                <a:latin typeface="Georgia" panose="02040502050405020303" pitchFamily="18" charset="0"/>
                <a:ea typeface="+mj-ea"/>
                <a:cs typeface="+mj-cs"/>
              </a:rPr>
              <a:t>Conclusion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2500" b="1" dirty="0">
              <a:solidFill>
                <a:srgbClr val="FF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27899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E4B12597-9236-4E58-A01C-1B765A27273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4131" y="245082"/>
            <a:ext cx="10515599" cy="43936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5400" b="1" kern="1200" dirty="0">
                <a:solidFill>
                  <a:schemeClr val="bg1"/>
                </a:solidFill>
                <a:latin typeface="Trebuchet MS" panose="020B0603020202020204" pitchFamily="34" charset="0"/>
                <a:ea typeface="Microsoft JhengHei UI" panose="020B0604030504040204" pitchFamily="34" charset="-120"/>
                <a:cs typeface="+mj-cs"/>
              </a:rPr>
              <a:t>Demographic (Race) 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295E080-91F5-41C9-A397-8E3CABE2FB5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4858"/>
            <a:ext cx="12192000" cy="752919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14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C34DC36D-5A2A-4F18-B2E3-69AFB119B76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4131" y="256450"/>
            <a:ext cx="7642183" cy="43581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Autofit/>
          </a:bodyPr>
          <a:lstStyle/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  <a:ea typeface="Microsoft JhengHei UI" panose="020B0604030504040204" pitchFamily="34" charset="-120"/>
              </a:rPr>
              <a:t>HEALTHCARE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1946A-78B3-430D-B378-F62C02481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131" y="998001"/>
            <a:ext cx="5478648" cy="3365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A253BB-C8FB-44C1-9BF5-5E8538680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998001"/>
            <a:ext cx="5715636" cy="3365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34B7761-47CF-4EFD-8777-689C7941C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453435"/>
              </p:ext>
            </p:extLst>
          </p:nvPr>
        </p:nvGraphicFramePr>
        <p:xfrm>
          <a:off x="1046635" y="4872263"/>
          <a:ext cx="3973988" cy="662940"/>
        </p:xfrm>
        <a:graphic>
          <a:graphicData uri="http://schemas.openxmlformats.org/drawingml/2006/table">
            <a:tbl>
              <a:tblPr/>
              <a:tblGrid>
                <a:gridCol w="915146">
                  <a:extLst>
                    <a:ext uri="{9D8B030D-6E8A-4147-A177-3AD203B41FA5}">
                      <a16:colId xmlns:a16="http://schemas.microsoft.com/office/drawing/2014/main" val="2178441250"/>
                    </a:ext>
                  </a:extLst>
                </a:gridCol>
                <a:gridCol w="2293749">
                  <a:extLst>
                    <a:ext uri="{9D8B030D-6E8A-4147-A177-3AD203B41FA5}">
                      <a16:colId xmlns:a16="http://schemas.microsoft.com/office/drawing/2014/main" val="1380498191"/>
                    </a:ext>
                  </a:extLst>
                </a:gridCol>
                <a:gridCol w="765093">
                  <a:extLst>
                    <a:ext uri="{9D8B030D-6E8A-4147-A177-3AD203B41FA5}">
                      <a16:colId xmlns:a16="http://schemas.microsoft.com/office/drawing/2014/main" val="3543707341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Hospital Number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0.388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3337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Hospital Bed Number per 1000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-0.253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1366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Patients Hospital Rating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-0.424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665885"/>
                  </a:ext>
                </a:extLst>
              </a:tr>
            </a:tbl>
          </a:graphicData>
        </a:graphic>
      </p:graphicFrame>
      <p:sp>
        <p:nvSpPr>
          <p:cNvPr id="9" name="Rectangle 32">
            <a:extLst>
              <a:ext uri="{FF2B5EF4-FFF2-40B4-BE49-F238E27FC236}">
                <a16:creationId xmlns:a16="http://schemas.microsoft.com/office/drawing/2014/main" id="{4D870AEB-16EF-4D02-BEC1-C9C4C183ED5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52377" y="4669971"/>
            <a:ext cx="4973944" cy="201474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4000" b="1" kern="0" dirty="0">
              <a:solidFill>
                <a:srgbClr val="0066CC"/>
              </a:solidFill>
              <a:latin typeface="Arial Rounded MT Bold" panose="020F0704030504030204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1A734-6629-413A-A83A-152A58CC47FA}"/>
              </a:ext>
            </a:extLst>
          </p:cNvPr>
          <p:cNvSpPr/>
          <p:nvPr/>
        </p:nvSpPr>
        <p:spPr>
          <a:xfrm>
            <a:off x="6615850" y="4812430"/>
            <a:ext cx="452163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Arial Rounded MT Bold" panose="020F0704030504030204" pitchFamily="34" charset="0"/>
                <a:ea typeface="Microsoft JhengHei UI" panose="020B0604030504040204" pitchFamily="34" charset="-120"/>
                <a:cs typeface="Segoe UI" panose="020B0502040204020203" pitchFamily="34" charset="0"/>
              </a:rPr>
              <a:t>COVID high states have more hospital numbers considering their population.  </a:t>
            </a:r>
          </a:p>
          <a:p>
            <a:pPr>
              <a:spcAft>
                <a:spcPts val="600"/>
              </a:spcAft>
            </a:pPr>
            <a:endParaRPr lang="en-US" altLang="ko-KR" sz="1500" dirty="0">
              <a:latin typeface="Arial Rounded MT Bold" panose="020F0704030504030204" pitchFamily="34" charset="0"/>
              <a:ea typeface="Microsoft JhengHei UI" panose="020B0604030504040204" pitchFamily="34" charset="-120"/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Arial Rounded MT Bold" panose="020F0704030504030204" pitchFamily="34" charset="0"/>
                <a:ea typeface="Microsoft JhengHei UI" panose="020B0604030504040204" pitchFamily="34" charset="-120"/>
                <a:cs typeface="Segoe UI" panose="020B0502040204020203" pitchFamily="34" charset="0"/>
              </a:rPr>
              <a:t>But, the bed number per 1000 is lower,       so does satisfaction and rating of hospital from the patients.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DB7EFE-F7C1-4756-A4D9-3DEE9C015A08}"/>
              </a:ext>
            </a:extLst>
          </p:cNvPr>
          <p:cNvSpPr/>
          <p:nvPr/>
        </p:nvSpPr>
        <p:spPr>
          <a:xfrm>
            <a:off x="3877206" y="990252"/>
            <a:ext cx="2041072" cy="268537"/>
          </a:xfrm>
          <a:prstGeom prst="round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Hospital Numbers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635E0B-CCC8-49D3-9F0A-73CE5253C1DB}"/>
              </a:ext>
            </a:extLst>
          </p:cNvPr>
          <p:cNvSpPr/>
          <p:nvPr/>
        </p:nvSpPr>
        <p:spPr>
          <a:xfrm>
            <a:off x="9778728" y="990913"/>
            <a:ext cx="2041072" cy="268537"/>
          </a:xfrm>
          <a:prstGeom prst="round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Hospital beds per 1000</a:t>
            </a:r>
          </a:p>
        </p:txBody>
      </p:sp>
    </p:spTree>
    <p:extLst>
      <p:ext uri="{BB962C8B-B14F-4D97-AF65-F5344CB8AC3E}">
        <p14:creationId xmlns:p14="http://schemas.microsoft.com/office/powerpoint/2010/main" val="3038649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E4B12597-9236-4E58-A01C-1B765A27273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4131" y="245082"/>
            <a:ext cx="10515599" cy="43936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5400" b="1" kern="1200" dirty="0">
                <a:solidFill>
                  <a:schemeClr val="bg1"/>
                </a:solidFill>
                <a:latin typeface="Trebuchet MS" panose="020B0603020202020204" pitchFamily="34" charset="0"/>
                <a:ea typeface="Microsoft JhengHei UI" panose="020B0604030504040204" pitchFamily="34" charset="-120"/>
                <a:cs typeface="+mj-cs"/>
              </a:rPr>
              <a:t>Demographic (Race) 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295E080-91F5-41C9-A397-8E3CABE2FB5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4858"/>
            <a:ext cx="12192000" cy="752919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14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C34DC36D-5A2A-4F18-B2E3-69AFB119B76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4131" y="256450"/>
            <a:ext cx="7642183" cy="43581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Autofit/>
          </a:bodyPr>
          <a:lstStyle/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  <a:ea typeface="Microsoft JhengHei UI" panose="020B0604030504040204" pitchFamily="34" charset="-120"/>
              </a:rPr>
              <a:t>HEALTHCARE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6CB822-250F-4B8D-B59B-8746465C4F31}"/>
              </a:ext>
            </a:extLst>
          </p:cNvPr>
          <p:cNvGrpSpPr/>
          <p:nvPr/>
        </p:nvGrpSpPr>
        <p:grpSpPr>
          <a:xfrm>
            <a:off x="160619" y="1191987"/>
            <a:ext cx="7349118" cy="5219634"/>
            <a:chOff x="318938" y="1064572"/>
            <a:chExt cx="7464940" cy="521963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E515371-F131-45F8-B288-42DAB0C9EB27}"/>
                </a:ext>
              </a:extLst>
            </p:cNvPr>
            <p:cNvGrpSpPr/>
            <p:nvPr/>
          </p:nvGrpSpPr>
          <p:grpSpPr>
            <a:xfrm>
              <a:off x="645523" y="1064572"/>
              <a:ext cx="7138355" cy="5219634"/>
              <a:chOff x="451495" y="1323371"/>
              <a:chExt cx="7248568" cy="476246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922EA67-64BC-4E47-9DA4-6EAA4A9F94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47694" y="1353167"/>
                <a:ext cx="1652369" cy="4659524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589346C-0A2D-4C19-8576-338D67F45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52160" y="1323371"/>
                <a:ext cx="1891935" cy="4718131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9EF0334-89F1-4025-8805-BB7E22CC1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495" y="1347514"/>
                <a:ext cx="2125631" cy="4690287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AAB7FFB-D7F6-4F9D-AEE9-6E0A85BA75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77126" y="1347514"/>
                <a:ext cx="1757317" cy="4738326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6885BD5-E8DA-4602-9D78-69917B363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8938" y="1106295"/>
              <a:ext cx="764435" cy="4877945"/>
            </a:xfrm>
            <a:prstGeom prst="rect">
              <a:avLst/>
            </a:prstGeom>
          </p:spPr>
        </p:pic>
      </p:grpSp>
      <p:sp>
        <p:nvSpPr>
          <p:cNvPr id="19" name="Rectangle 32">
            <a:extLst>
              <a:ext uri="{FF2B5EF4-FFF2-40B4-BE49-F238E27FC236}">
                <a16:creationId xmlns:a16="http://schemas.microsoft.com/office/drawing/2014/main" id="{748A7CEA-A35E-4D5B-A9C5-AD81C5C7C82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712461" y="3242240"/>
            <a:ext cx="4195059" cy="286941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4000" b="1" kern="0" dirty="0">
              <a:solidFill>
                <a:srgbClr val="0066CC"/>
              </a:solidFill>
              <a:latin typeface="Arial Rounded MT Bold" panose="020F0704030504030204" pitchFamily="34" charset="0"/>
              <a:ea typeface="맑은 고딕" pitchFamily="50" charset="-127"/>
              <a:cs typeface="Arial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C581175-F56B-4AAA-9F0E-97DCC34AC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861430"/>
              </p:ext>
            </p:extLst>
          </p:nvPr>
        </p:nvGraphicFramePr>
        <p:xfrm>
          <a:off x="7772288" y="1278251"/>
          <a:ext cx="3356129" cy="1104900"/>
        </p:xfrm>
        <a:graphic>
          <a:graphicData uri="http://schemas.openxmlformats.org/drawingml/2006/table">
            <a:tbl>
              <a:tblPr/>
              <a:tblGrid>
                <a:gridCol w="915146">
                  <a:extLst>
                    <a:ext uri="{9D8B030D-6E8A-4147-A177-3AD203B41FA5}">
                      <a16:colId xmlns:a16="http://schemas.microsoft.com/office/drawing/2014/main" val="2178441250"/>
                    </a:ext>
                  </a:extLst>
                </a:gridCol>
                <a:gridCol w="1441343">
                  <a:extLst>
                    <a:ext uri="{9D8B030D-6E8A-4147-A177-3AD203B41FA5}">
                      <a16:colId xmlns:a16="http://schemas.microsoft.com/office/drawing/2014/main" val="1380498191"/>
                    </a:ext>
                  </a:extLst>
                </a:gridCol>
                <a:gridCol w="999640">
                  <a:extLst>
                    <a:ext uri="{9D8B030D-6E8A-4147-A177-3AD203B41FA5}">
                      <a16:colId xmlns:a16="http://schemas.microsoft.com/office/drawing/2014/main" val="3543707341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Employer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0.016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61623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Private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-0.019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82595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Medicaid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0.203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3337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Medicare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-0.261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1366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Uninsured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-0.174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665885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BC41DC8F-2F01-4684-815B-A5969E69AC00}"/>
              </a:ext>
            </a:extLst>
          </p:cNvPr>
          <p:cNvSpPr/>
          <p:nvPr/>
        </p:nvSpPr>
        <p:spPr>
          <a:xfrm>
            <a:off x="7974566" y="3672682"/>
            <a:ext cx="35419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Arial Rounded MT Bold" panose="020F0704030504030204" pitchFamily="34" charset="0"/>
                <a:ea typeface="Microsoft JhengHei UI" panose="020B0604030504040204" pitchFamily="34" charset="-120"/>
                <a:cs typeface="Segoe UI" panose="020B0502040204020203" pitchFamily="34" charset="0"/>
              </a:rPr>
              <a:t>The higher COVID case number, the higher uninsured rate, only except very high states group.  </a:t>
            </a:r>
          </a:p>
          <a:p>
            <a:pPr>
              <a:spcAft>
                <a:spcPts val="600"/>
              </a:spcAft>
            </a:pPr>
            <a:endParaRPr lang="en-US" altLang="ko-KR" sz="1500" dirty="0">
              <a:latin typeface="Arial Rounded MT Bold" panose="020F0704030504030204" pitchFamily="34" charset="0"/>
              <a:ea typeface="Microsoft JhengHei UI" panose="020B0604030504040204" pitchFamily="34" charset="-120"/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Arial Rounded MT Bold" panose="020F0704030504030204" pitchFamily="34" charset="0"/>
                <a:ea typeface="Microsoft JhengHei UI" panose="020B0604030504040204" pitchFamily="34" charset="-120"/>
                <a:cs typeface="Segoe UI" panose="020B0502040204020203" pitchFamily="34" charset="0"/>
              </a:rPr>
              <a:t>Very high group has highest Medicaid enrollment rate.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B32DDFE-270B-47DE-9185-E14682D0C624}"/>
              </a:ext>
            </a:extLst>
          </p:cNvPr>
          <p:cNvSpPr/>
          <p:nvPr/>
        </p:nvSpPr>
        <p:spPr>
          <a:xfrm>
            <a:off x="788482" y="965173"/>
            <a:ext cx="2041072" cy="268537"/>
          </a:xfrm>
          <a:prstGeom prst="round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Insurance Type</a:t>
            </a:r>
          </a:p>
        </p:txBody>
      </p:sp>
    </p:spTree>
    <p:extLst>
      <p:ext uri="{BB962C8B-B14F-4D97-AF65-F5344CB8AC3E}">
        <p14:creationId xmlns:p14="http://schemas.microsoft.com/office/powerpoint/2010/main" val="3377180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BFDFA-8B16-48CC-B78C-F116D80A2976}"/>
              </a:ext>
            </a:extLst>
          </p:cNvPr>
          <p:cNvSpPr/>
          <p:nvPr/>
        </p:nvSpPr>
        <p:spPr>
          <a:xfrm>
            <a:off x="3664109" y="1387118"/>
            <a:ext cx="628164" cy="3245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4B12597-9236-4E58-A01C-1B765A27273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4131" y="245082"/>
            <a:ext cx="10515599" cy="43936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5400" b="1" kern="1200" dirty="0">
                <a:solidFill>
                  <a:schemeClr val="bg1"/>
                </a:solidFill>
                <a:latin typeface="Trebuchet MS" panose="020B0603020202020204" pitchFamily="34" charset="0"/>
                <a:ea typeface="Microsoft JhengHei UI" panose="020B0604030504040204" pitchFamily="34" charset="-120"/>
                <a:cs typeface="+mj-cs"/>
              </a:rPr>
              <a:t>Demographic (Race) 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295E080-91F5-41C9-A397-8E3CABE2FB5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4858"/>
            <a:ext cx="12192000" cy="752919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14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C34DC36D-5A2A-4F18-B2E3-69AFB119B76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4131" y="256450"/>
            <a:ext cx="7642183" cy="43581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Autofit/>
          </a:bodyPr>
          <a:lstStyle/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  <a:ea typeface="Microsoft JhengHei UI" panose="020B0604030504040204" pitchFamily="34" charset="-120"/>
              </a:rPr>
              <a:t>HEALTHCARE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748A7CEA-A35E-4D5B-A9C5-AD81C5C7C82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066314" y="3743503"/>
            <a:ext cx="3882039" cy="286941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4000" b="1" kern="0" dirty="0">
              <a:solidFill>
                <a:srgbClr val="0066CC"/>
              </a:solidFill>
              <a:latin typeface="Arial Rounded MT Bold" panose="020F0704030504030204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1DC8F-2F01-4684-815B-A5969E69AC00}"/>
              </a:ext>
            </a:extLst>
          </p:cNvPr>
          <p:cNvSpPr/>
          <p:nvPr/>
        </p:nvSpPr>
        <p:spPr>
          <a:xfrm>
            <a:off x="8244301" y="3989599"/>
            <a:ext cx="366137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Arial Rounded MT Bold" panose="020F0704030504030204" pitchFamily="34" charset="0"/>
                <a:ea typeface="Microsoft JhengHei UI" panose="020B0604030504040204" pitchFamily="34" charset="-120"/>
                <a:cs typeface="Segoe UI" panose="020B0502040204020203" pitchFamily="34" charset="0"/>
              </a:rPr>
              <a:t>COVID high states have longer emergency waiting and spending time with lower patient hospital ratings.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sz="1500" dirty="0">
              <a:latin typeface="Arial Rounded MT Bold" panose="020F0704030504030204" pitchFamily="34" charset="0"/>
              <a:ea typeface="Microsoft JhengHei UI" panose="020B0604030504040204" pitchFamily="34" charset="-120"/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Arial Rounded MT Bold" panose="020F0704030504030204" pitchFamily="34" charset="0"/>
                <a:ea typeface="Microsoft JhengHei UI" panose="020B0604030504040204" pitchFamily="34" charset="-120"/>
                <a:cs typeface="Segoe UI" panose="020B0502040204020203" pitchFamily="34" charset="0"/>
              </a:rPr>
              <a:t>COVID and existing other disease fatality rates don’t explain much for the relevance.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66DEC8A-98AB-417A-A50F-2F0B6C908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588289"/>
              </p:ext>
            </p:extLst>
          </p:nvPr>
        </p:nvGraphicFramePr>
        <p:xfrm>
          <a:off x="8066314" y="1354737"/>
          <a:ext cx="3758293" cy="1546860"/>
        </p:xfrm>
        <a:graphic>
          <a:graphicData uri="http://schemas.openxmlformats.org/drawingml/2006/table">
            <a:tbl>
              <a:tblPr/>
              <a:tblGrid>
                <a:gridCol w="861326">
                  <a:extLst>
                    <a:ext uri="{9D8B030D-6E8A-4147-A177-3AD203B41FA5}">
                      <a16:colId xmlns:a16="http://schemas.microsoft.com/office/drawing/2014/main" val="2178441250"/>
                    </a:ext>
                  </a:extLst>
                </a:gridCol>
                <a:gridCol w="2170426">
                  <a:extLst>
                    <a:ext uri="{9D8B030D-6E8A-4147-A177-3AD203B41FA5}">
                      <a16:colId xmlns:a16="http://schemas.microsoft.com/office/drawing/2014/main" val="1380498191"/>
                    </a:ext>
                  </a:extLst>
                </a:gridCol>
                <a:gridCol w="726541">
                  <a:extLst>
                    <a:ext uri="{9D8B030D-6E8A-4147-A177-3AD203B41FA5}">
                      <a16:colId xmlns:a16="http://schemas.microsoft.com/office/drawing/2014/main" val="3543707341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★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Avg. Emergency Waiting Time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0.443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61623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Avg. Emergency Spending Time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0.363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82595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Patients Hospital Rating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-0.379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3337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Heart Attack Death Rate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-0.177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1366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Heart Failure Death Rate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-0.418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66588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Pneumonia Death Rate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-0.222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58115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★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Pulmonic Death Rate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</a:rPr>
                        <a:t>-0.273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792827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85B09460-CBFB-446E-AC08-1A621292C5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25" y="1344615"/>
            <a:ext cx="3366607" cy="3264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897165-CDA0-4ADC-B61B-7561A19C81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273" y="1344615"/>
            <a:ext cx="3366607" cy="3264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C375C61-FFC3-4158-BED8-1D3F4690A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756604"/>
              </p:ext>
            </p:extLst>
          </p:nvPr>
        </p:nvGraphicFramePr>
        <p:xfrm>
          <a:off x="1002902" y="5103272"/>
          <a:ext cx="5906799" cy="1576878"/>
        </p:xfrm>
        <a:graphic>
          <a:graphicData uri="http://schemas.openxmlformats.org/drawingml/2006/table">
            <a:tbl>
              <a:tblPr/>
              <a:tblGrid>
                <a:gridCol w="761568">
                  <a:extLst>
                    <a:ext uri="{9D8B030D-6E8A-4147-A177-3AD203B41FA5}">
                      <a16:colId xmlns:a16="http://schemas.microsoft.com/office/drawing/2014/main" val="3253048808"/>
                    </a:ext>
                  </a:extLst>
                </a:gridCol>
                <a:gridCol w="1355964">
                  <a:extLst>
                    <a:ext uri="{9D8B030D-6E8A-4147-A177-3AD203B41FA5}">
                      <a16:colId xmlns:a16="http://schemas.microsoft.com/office/drawing/2014/main" val="414355854"/>
                    </a:ext>
                  </a:extLst>
                </a:gridCol>
                <a:gridCol w="1365251">
                  <a:extLst>
                    <a:ext uri="{9D8B030D-6E8A-4147-A177-3AD203B41FA5}">
                      <a16:colId xmlns:a16="http://schemas.microsoft.com/office/drawing/2014/main" val="3252665481"/>
                    </a:ext>
                  </a:extLst>
                </a:gridCol>
                <a:gridCol w="1160927">
                  <a:extLst>
                    <a:ext uri="{9D8B030D-6E8A-4147-A177-3AD203B41FA5}">
                      <a16:colId xmlns:a16="http://schemas.microsoft.com/office/drawing/2014/main" val="2377007119"/>
                    </a:ext>
                  </a:extLst>
                </a:gridCol>
                <a:gridCol w="1263089">
                  <a:extLst>
                    <a:ext uri="{9D8B030D-6E8A-4147-A177-3AD203B41FA5}">
                      <a16:colId xmlns:a16="http://schemas.microsoft.com/office/drawing/2014/main" val="3366382478"/>
                    </a:ext>
                  </a:extLst>
                </a:gridCol>
              </a:tblGrid>
              <a:tr h="4407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COVID 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Heart Attack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Death Rate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Heart Failure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Death Rate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Pulmonic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Death Rate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Pneumonia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Death Rate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489244"/>
                  </a:ext>
                </a:extLst>
              </a:tr>
              <a:tr h="284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295597"/>
                  </a:ext>
                </a:extLst>
              </a:tr>
              <a:tr h="284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Moderate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378455"/>
                  </a:ext>
                </a:extLst>
              </a:tr>
              <a:tr h="284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192208"/>
                  </a:ext>
                </a:extLst>
              </a:tr>
              <a:tr h="284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Very High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128614"/>
                  </a:ext>
                </a:extLst>
              </a:tr>
            </a:tbl>
          </a:graphicData>
        </a:graphic>
      </p:graphicFrame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26EE020-EC61-4A8C-9E71-FF6E040C271D}"/>
              </a:ext>
            </a:extLst>
          </p:cNvPr>
          <p:cNvSpPr/>
          <p:nvPr/>
        </p:nvSpPr>
        <p:spPr>
          <a:xfrm>
            <a:off x="286325" y="1064457"/>
            <a:ext cx="2041072" cy="268537"/>
          </a:xfrm>
          <a:prstGeom prst="round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Avg. EM Waiting Min.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6676C5B-7F2D-4C48-98CD-1A6FA5725499}"/>
              </a:ext>
            </a:extLst>
          </p:cNvPr>
          <p:cNvSpPr/>
          <p:nvPr/>
        </p:nvSpPr>
        <p:spPr>
          <a:xfrm>
            <a:off x="5634284" y="1076078"/>
            <a:ext cx="2041072" cy="268537"/>
          </a:xfrm>
          <a:prstGeom prst="round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Avg. EM Spending Min.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E5858DC-0825-4358-8704-C3985F906768}"/>
              </a:ext>
            </a:extLst>
          </p:cNvPr>
          <p:cNvSpPr/>
          <p:nvPr/>
        </p:nvSpPr>
        <p:spPr>
          <a:xfrm>
            <a:off x="3515290" y="1052836"/>
            <a:ext cx="891367" cy="268537"/>
          </a:xfrm>
          <a:prstGeom prst="roundRec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Rating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EDB249-9E67-47AE-A20D-3E73DA41B633}"/>
              </a:ext>
            </a:extLst>
          </p:cNvPr>
          <p:cNvSpPr txBox="1"/>
          <p:nvPr/>
        </p:nvSpPr>
        <p:spPr>
          <a:xfrm>
            <a:off x="3652932" y="1616432"/>
            <a:ext cx="8801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8.91</a:t>
            </a:r>
            <a:endParaRPr lang="ko-KR" altLang="en-US" sz="1500" b="1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0B675F-DCB7-45AA-AF05-248677C1CEE6}"/>
              </a:ext>
            </a:extLst>
          </p:cNvPr>
          <p:cNvSpPr txBox="1"/>
          <p:nvPr/>
        </p:nvSpPr>
        <p:spPr>
          <a:xfrm>
            <a:off x="3664109" y="2356142"/>
            <a:ext cx="7206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9.02</a:t>
            </a:r>
            <a:endParaRPr lang="ko-KR" altLang="en-US" sz="1500" b="1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E46881-0CEA-4924-B54D-335AAFA0DAB9}"/>
              </a:ext>
            </a:extLst>
          </p:cNvPr>
          <p:cNvSpPr txBox="1"/>
          <p:nvPr/>
        </p:nvSpPr>
        <p:spPr>
          <a:xfrm>
            <a:off x="3664109" y="3831917"/>
            <a:ext cx="8801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9.07</a:t>
            </a:r>
            <a:endParaRPr lang="ko-KR" altLang="en-US" sz="1500" b="1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55826-8611-4A78-9A7E-BF6914226919}"/>
              </a:ext>
            </a:extLst>
          </p:cNvPr>
          <p:cNvSpPr txBox="1"/>
          <p:nvPr/>
        </p:nvSpPr>
        <p:spPr>
          <a:xfrm>
            <a:off x="3664933" y="3109258"/>
            <a:ext cx="7206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9.05</a:t>
            </a:r>
            <a:endParaRPr lang="ko-KR" altLang="en-US" sz="1500" b="1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247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6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47D0A-1F37-4E76-ADDB-2CC077C04A48}"/>
              </a:ext>
            </a:extLst>
          </p:cNvPr>
          <p:cNvSpPr txBox="1"/>
          <p:nvPr/>
        </p:nvSpPr>
        <p:spPr>
          <a:xfrm>
            <a:off x="1094095" y="851517"/>
            <a:ext cx="5238466" cy="2991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b="1" kern="1200" dirty="0">
                <a:solidFill>
                  <a:schemeClr val="tx1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Predictive Analysis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 descr="Diagnostic">
            <a:extLst>
              <a:ext uri="{FF2B5EF4-FFF2-40B4-BE49-F238E27FC236}">
                <a16:creationId xmlns:a16="http://schemas.microsoft.com/office/drawing/2014/main" id="{2F30E9DC-6352-410A-AB1C-32C1F8594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52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2">
            <a:extLst>
              <a:ext uri="{FF2B5EF4-FFF2-40B4-BE49-F238E27FC236}">
                <a16:creationId xmlns:a16="http://schemas.microsoft.com/office/drawing/2014/main" id="{BAE0709A-BD5E-445F-9754-3AABA8F3D3B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1952" y="989837"/>
            <a:ext cx="11537083" cy="560354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4000" b="1" kern="0" dirty="0">
              <a:solidFill>
                <a:srgbClr val="0066CC"/>
              </a:solidFill>
              <a:latin typeface="Arial Rounded MT Bold" panose="020F0704030504030204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4B12597-9236-4E58-A01C-1B765A27273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24131" y="245082"/>
            <a:ext cx="10515599" cy="43936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5400" b="1" kern="1200" dirty="0">
                <a:solidFill>
                  <a:schemeClr val="bg1"/>
                </a:solidFill>
                <a:latin typeface="Trebuchet MS" panose="020B0603020202020204" pitchFamily="34" charset="0"/>
                <a:ea typeface="Microsoft JhengHei UI" panose="020B0604030504040204" pitchFamily="34" charset="-120"/>
                <a:cs typeface="+mj-cs"/>
              </a:rPr>
              <a:t>Demographic (Race) 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295E080-91F5-41C9-A397-8E3CABE2FB5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4858"/>
            <a:ext cx="12192000" cy="752919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14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C34DC36D-5A2A-4F18-B2E3-69AFB119B76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24131" y="256450"/>
            <a:ext cx="7642183" cy="43581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Autofit/>
          </a:bodyPr>
          <a:lstStyle/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  <a:ea typeface="Microsoft JhengHei UI" panose="020B0604030504040204" pitchFamily="34" charset="-120"/>
              </a:rPr>
              <a:t>Regression</a:t>
            </a: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865FB40E-515B-40C0-9FB6-CEDC662A1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030310"/>
              </p:ext>
            </p:extLst>
          </p:nvPr>
        </p:nvGraphicFramePr>
        <p:xfrm>
          <a:off x="685109" y="1648101"/>
          <a:ext cx="6695269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1624">
                  <a:extLst>
                    <a:ext uri="{9D8B030D-6E8A-4147-A177-3AD203B41FA5}">
                      <a16:colId xmlns:a16="http://schemas.microsoft.com/office/drawing/2014/main" val="3496452030"/>
                    </a:ext>
                  </a:extLst>
                </a:gridCol>
                <a:gridCol w="922021">
                  <a:extLst>
                    <a:ext uri="{9D8B030D-6E8A-4147-A177-3AD203B41FA5}">
                      <a16:colId xmlns:a16="http://schemas.microsoft.com/office/drawing/2014/main" val="5917358"/>
                    </a:ext>
                  </a:extLst>
                </a:gridCol>
                <a:gridCol w="1143938">
                  <a:extLst>
                    <a:ext uri="{9D8B030D-6E8A-4147-A177-3AD203B41FA5}">
                      <a16:colId xmlns:a16="http://schemas.microsoft.com/office/drawing/2014/main" val="4086534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Coefficients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 Std</a:t>
                      </a:r>
                      <a:r>
                        <a:rPr lang="ko-KR" altLang="en-US" sz="1100" b="1" dirty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Std. Error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 value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(&gt;|t|)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Significance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(Intercept)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-2.229e+05 </a:t>
                      </a:r>
                      <a:endParaRPr lang="ko-KR" altLang="en-US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1.067e+05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-2.089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0.0426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1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Totla pop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4.981e+04 </a:t>
                      </a:r>
                      <a:endParaRPr lang="ko-KR" altLang="en-US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4.479e+04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1.112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t-IT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0.0117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White Per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 2.138e-03 </a:t>
                      </a:r>
                      <a:endParaRPr lang="ko-KR" altLang="en-US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8.331e-04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2.566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0.2722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1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Density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6.333e+01 </a:t>
                      </a:r>
                      <a:endParaRPr lang="en-US" altLang="ko-KR" sz="1100" b="1" baseline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6.903e+01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 0.917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0.3640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Never Married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5.534e+05 </a:t>
                      </a:r>
                      <a:endParaRPr lang="en-US" altLang="ko-KR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3.004e+05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1.842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0.0722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US" altLang="ko-KR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Advanced Degree              </a:t>
                      </a:r>
                      <a:endParaRPr lang="pt-BR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1.214e+05 </a:t>
                      </a:r>
                      <a:endParaRPr lang="en-US" altLang="ko-KR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2.83</a:t>
                      </a:r>
                      <a:r>
                        <a:rPr lang="en-US" altLang="ko-KR" sz="1100" dirty="0"/>
                        <a:t>2.608e+05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0.466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0.6438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742434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8B117BF2-6FE8-4E50-93F9-8F5A5C59A836}"/>
              </a:ext>
            </a:extLst>
          </p:cNvPr>
          <p:cNvSpPr/>
          <p:nvPr/>
        </p:nvSpPr>
        <p:spPr>
          <a:xfrm>
            <a:off x="7526271" y="1737905"/>
            <a:ext cx="4352765" cy="533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100" b="1" kern="100" dirty="0">
                <a:latin typeface="Arial" panose="020B0604020202020204" pitchFamily="34" charset="0"/>
                <a:cs typeface="Arial" panose="020B0604020202020204" pitchFamily="34" charset="0"/>
              </a:rPr>
              <a:t>Multiple R-squared:  0.3826,  Adjusted R-squared:  0.3125</a:t>
            </a:r>
          </a:p>
          <a:p>
            <a:pPr marL="171450" indent="-1714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100" b="1" kern="100" dirty="0">
                <a:latin typeface="Arial" panose="020B0604020202020204" pitchFamily="34" charset="0"/>
                <a:cs typeface="Arial" panose="020B0604020202020204" pitchFamily="34" charset="0"/>
              </a:rPr>
              <a:t>F-statistic: 5.454 on 5 and 44 DF,  p-value: 0.0005454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8ADC72E-6E5A-47BB-8BDA-BE8CECC274C2}"/>
              </a:ext>
            </a:extLst>
          </p:cNvPr>
          <p:cNvSpPr/>
          <p:nvPr/>
        </p:nvSpPr>
        <p:spPr>
          <a:xfrm>
            <a:off x="685109" y="1220980"/>
            <a:ext cx="1495370" cy="268537"/>
          </a:xfrm>
          <a:prstGeom prst="roundRect">
            <a:avLst/>
          </a:pr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Demographic</a:t>
            </a:r>
          </a:p>
        </p:txBody>
      </p:sp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51B9D7FF-CD65-4311-81C5-7BEE3B4B5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512260"/>
              </p:ext>
            </p:extLst>
          </p:nvPr>
        </p:nvGraphicFramePr>
        <p:xfrm>
          <a:off x="685108" y="4303604"/>
          <a:ext cx="6695269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5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1624">
                  <a:extLst>
                    <a:ext uri="{9D8B030D-6E8A-4147-A177-3AD203B41FA5}">
                      <a16:colId xmlns:a16="http://schemas.microsoft.com/office/drawing/2014/main" val="3496452030"/>
                    </a:ext>
                  </a:extLst>
                </a:gridCol>
                <a:gridCol w="922021">
                  <a:extLst>
                    <a:ext uri="{9D8B030D-6E8A-4147-A177-3AD203B41FA5}">
                      <a16:colId xmlns:a16="http://schemas.microsoft.com/office/drawing/2014/main" val="5917358"/>
                    </a:ext>
                  </a:extLst>
                </a:gridCol>
                <a:gridCol w="1143938">
                  <a:extLst>
                    <a:ext uri="{9D8B030D-6E8A-4147-A177-3AD203B41FA5}">
                      <a16:colId xmlns:a16="http://schemas.microsoft.com/office/drawing/2014/main" val="4086534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Coefficients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 Std</a:t>
                      </a:r>
                      <a:r>
                        <a:rPr lang="ko-KR" altLang="en-US" sz="1100" b="1" dirty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Std. Error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 value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(&gt;|t|)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Significance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(Intercept)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-2.668e+05 </a:t>
                      </a:r>
                      <a:endParaRPr lang="ko-KR" altLang="en-US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1.144e+05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-2.332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 0.02425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1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u="none" strike="noStrike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Monthly Mortgage</a:t>
                      </a:r>
                      <a:endParaRPr lang="ko-KR" altLang="en-US" sz="1100" b="1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7.097e+05 </a:t>
                      </a:r>
                      <a:endParaRPr lang="ko-KR" altLang="en-US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3.507e+05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2.024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0.04897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1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1100" b="1" u="none" strike="noStrike" dirty="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Income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4.527e+00 </a:t>
                      </a:r>
                      <a:endParaRPr lang="en-US" altLang="ko-KR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1.480e+00 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3.059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0.00373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1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u="none" strike="noStrike" dirty="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Poverty Rate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 -5.989e-01 </a:t>
                      </a:r>
                      <a:endParaRPr lang="en-US" altLang="ko-KR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1.843e-01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 -3.250 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0.00219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1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</a:t>
                      </a:r>
                      <a:r>
                        <a:rPr lang="en-US" altLang="ko-KR" sz="11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Homless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1.547e+00 </a:t>
                      </a:r>
                      <a:endParaRPr lang="en-US" altLang="ko-KR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2.926e-01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5.288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3.51e-06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1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FD6C8DFD-80E2-444B-A430-1A5AC47C6035}"/>
              </a:ext>
            </a:extLst>
          </p:cNvPr>
          <p:cNvSpPr/>
          <p:nvPr/>
        </p:nvSpPr>
        <p:spPr>
          <a:xfrm>
            <a:off x="7567090" y="4319877"/>
            <a:ext cx="4352765" cy="533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100" b="1" kern="100" dirty="0">
                <a:latin typeface="Arial" panose="020B0604020202020204" pitchFamily="34" charset="0"/>
                <a:cs typeface="Arial" panose="020B0604020202020204" pitchFamily="34" charset="0"/>
              </a:rPr>
              <a:t>Multiple R-squared: 0.5147, Adjusted R-squared: 0.4716 </a:t>
            </a:r>
          </a:p>
          <a:p>
            <a:pPr marL="171450" indent="-1714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100" b="1" kern="100" dirty="0">
                <a:latin typeface="Arial" panose="020B0604020202020204" pitchFamily="34" charset="0"/>
                <a:cs typeface="Arial" panose="020B0604020202020204" pitchFamily="34" charset="0"/>
              </a:rPr>
              <a:t>F-statistic: 11.93 on 4 and 45 DF, p-value: 1.083e-06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833B779-112F-447B-9E46-E5ABE26C1AB2}"/>
              </a:ext>
            </a:extLst>
          </p:cNvPr>
          <p:cNvSpPr/>
          <p:nvPr/>
        </p:nvSpPr>
        <p:spPr>
          <a:xfrm>
            <a:off x="685108" y="3906343"/>
            <a:ext cx="1495370" cy="268537"/>
          </a:xfrm>
          <a:prstGeom prst="round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Economic</a:t>
            </a:r>
          </a:p>
        </p:txBody>
      </p:sp>
    </p:spTree>
    <p:extLst>
      <p:ext uri="{BB962C8B-B14F-4D97-AF65-F5344CB8AC3E}">
        <p14:creationId xmlns:p14="http://schemas.microsoft.com/office/powerpoint/2010/main" val="2134813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2">
            <a:extLst>
              <a:ext uri="{FF2B5EF4-FFF2-40B4-BE49-F238E27FC236}">
                <a16:creationId xmlns:a16="http://schemas.microsoft.com/office/drawing/2014/main" id="{BAE0709A-BD5E-445F-9754-3AABA8F3D3B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1952" y="998001"/>
            <a:ext cx="11537083" cy="560354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4000" b="1" kern="0" dirty="0">
              <a:solidFill>
                <a:srgbClr val="0066CC"/>
              </a:solidFill>
              <a:latin typeface="Arial Rounded MT Bold" panose="020F0704030504030204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4B12597-9236-4E58-A01C-1B765A27273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24131" y="245082"/>
            <a:ext cx="10515599" cy="43936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5400" b="1" kern="1200" dirty="0">
                <a:solidFill>
                  <a:schemeClr val="bg1"/>
                </a:solidFill>
                <a:latin typeface="Trebuchet MS" panose="020B0603020202020204" pitchFamily="34" charset="0"/>
                <a:ea typeface="Microsoft JhengHei UI" panose="020B0604030504040204" pitchFamily="34" charset="-120"/>
                <a:cs typeface="+mj-cs"/>
              </a:rPr>
              <a:t>Demographic (Race) 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295E080-91F5-41C9-A397-8E3CABE2FB5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4858"/>
            <a:ext cx="12192000" cy="752919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14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C34DC36D-5A2A-4F18-B2E3-69AFB119B76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24131" y="256450"/>
            <a:ext cx="7642183" cy="43581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Autofit/>
          </a:bodyPr>
          <a:lstStyle/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  <a:ea typeface="Microsoft JhengHei UI" panose="020B0604030504040204" pitchFamily="34" charset="-120"/>
              </a:rPr>
              <a:t>Regression</a:t>
            </a: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865FB40E-515B-40C0-9FB6-CEDC662A1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137514"/>
              </p:ext>
            </p:extLst>
          </p:nvPr>
        </p:nvGraphicFramePr>
        <p:xfrm>
          <a:off x="2180479" y="1930084"/>
          <a:ext cx="6695269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1624">
                  <a:extLst>
                    <a:ext uri="{9D8B030D-6E8A-4147-A177-3AD203B41FA5}">
                      <a16:colId xmlns:a16="http://schemas.microsoft.com/office/drawing/2014/main" val="3496452030"/>
                    </a:ext>
                  </a:extLst>
                </a:gridCol>
                <a:gridCol w="922021">
                  <a:extLst>
                    <a:ext uri="{9D8B030D-6E8A-4147-A177-3AD203B41FA5}">
                      <a16:colId xmlns:a16="http://schemas.microsoft.com/office/drawing/2014/main" val="5917358"/>
                    </a:ext>
                  </a:extLst>
                </a:gridCol>
                <a:gridCol w="1143938">
                  <a:extLst>
                    <a:ext uri="{9D8B030D-6E8A-4147-A177-3AD203B41FA5}">
                      <a16:colId xmlns:a16="http://schemas.microsoft.com/office/drawing/2014/main" val="4086534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Coefficients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 Std</a:t>
                      </a:r>
                      <a:r>
                        <a:rPr lang="ko-KR" altLang="en-US" sz="1100" b="1" dirty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Std. Error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 value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(&gt;|t|)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Significance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(Intercept)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-2.229e+05 </a:t>
                      </a:r>
                      <a:endParaRPr lang="ko-KR" altLang="en-US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1.067e+05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2.113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0.04103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1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Drive Rate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4.981e+04 </a:t>
                      </a:r>
                      <a:endParaRPr lang="ko-KR" altLang="en-US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4.479e+04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2.837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0.00718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1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Transit Rate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 2.138e-03 </a:t>
                      </a:r>
                      <a:endParaRPr lang="ko-KR" altLang="en-US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8.331e-04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7.346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7.21e-09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1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Firm_500+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6.333e+01 </a:t>
                      </a:r>
                      <a:endParaRPr lang="en-US" altLang="ko-KR" sz="1100" b="1" baseline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6.903e+01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-2.015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0.00841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1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Manufacturing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5.534e+05 </a:t>
                      </a:r>
                      <a:endParaRPr lang="en-US" altLang="ko-KR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3.004e+05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-2.776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0.36027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Retail              </a:t>
                      </a:r>
                      <a:endParaRPr lang="pt-BR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1.214e+05 </a:t>
                      </a:r>
                      <a:endParaRPr lang="en-US" altLang="ko-KR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2.83</a:t>
                      </a:r>
                      <a:r>
                        <a:rPr lang="en-US" altLang="ko-KR" sz="1100" dirty="0"/>
                        <a:t>2.608e+05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 -0.926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0.26057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742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Transportation</a:t>
                      </a: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-3.293e-06 </a:t>
                      </a:r>
                      <a:endParaRPr lang="en-US" altLang="ko-KR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1.864e-06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1.142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0.12330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080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Hotel &amp; Food</a:t>
                      </a: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2.977e-05</a:t>
                      </a:r>
                      <a:endParaRPr lang="en-US" altLang="ko-KR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1.212e-04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1.575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0.71330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6313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Health Care</a:t>
                      </a: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-2.229e+05 </a:t>
                      </a:r>
                      <a:endParaRPr lang="ko-KR" altLang="en-US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1.067e+05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-0.367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0.52433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563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Technology</a:t>
                      </a: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4.981e+04 </a:t>
                      </a:r>
                      <a:endParaRPr lang="ko-KR" altLang="en-US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4.479e+04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-2.212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0.03288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1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707749"/>
                  </a:ext>
                </a:extLst>
              </a:tr>
            </a:tbl>
          </a:graphicData>
        </a:graphic>
      </p:graphicFrame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8ADC72E-6E5A-47BB-8BDA-BE8CECC274C2}"/>
              </a:ext>
            </a:extLst>
          </p:cNvPr>
          <p:cNvSpPr/>
          <p:nvPr/>
        </p:nvSpPr>
        <p:spPr>
          <a:xfrm>
            <a:off x="2180479" y="1386287"/>
            <a:ext cx="1495370" cy="268537"/>
          </a:xfrm>
          <a:prstGeom prst="roundRect">
            <a:avLst/>
          </a:prstGeom>
          <a:solidFill>
            <a:srgbClr val="7030A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Social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859132-F0CE-4538-A2F7-A6724DA3ADF8}"/>
              </a:ext>
            </a:extLst>
          </p:cNvPr>
          <p:cNvSpPr/>
          <p:nvPr/>
        </p:nvSpPr>
        <p:spPr>
          <a:xfrm>
            <a:off x="2713423" y="5204973"/>
            <a:ext cx="4352765" cy="533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100" b="1" kern="100" dirty="0">
                <a:latin typeface="Arial" panose="020B0604020202020204" pitchFamily="34" charset="0"/>
                <a:cs typeface="Arial" panose="020B0604020202020204" pitchFamily="34" charset="0"/>
              </a:rPr>
              <a:t>Multiple R-squared: 0.8955, Adjusted R-squared: 0.8687 </a:t>
            </a:r>
          </a:p>
          <a:p>
            <a:pPr marL="171450" indent="-1714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100" b="1" kern="100" dirty="0">
                <a:latin typeface="Arial" panose="020B0604020202020204" pitchFamily="34" charset="0"/>
                <a:cs typeface="Arial" panose="020B0604020202020204" pitchFamily="34" charset="0"/>
              </a:rPr>
              <a:t>F-statistic: 33.42 on 10 and 39 DF, p-value: 4.767e-16</a:t>
            </a:r>
          </a:p>
        </p:txBody>
      </p:sp>
    </p:spTree>
    <p:extLst>
      <p:ext uri="{BB962C8B-B14F-4D97-AF65-F5344CB8AC3E}">
        <p14:creationId xmlns:p14="http://schemas.microsoft.com/office/powerpoint/2010/main" val="3052009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2">
            <a:extLst>
              <a:ext uri="{FF2B5EF4-FFF2-40B4-BE49-F238E27FC236}">
                <a16:creationId xmlns:a16="http://schemas.microsoft.com/office/drawing/2014/main" id="{BAE0709A-BD5E-445F-9754-3AABA8F3D3B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4131" y="998001"/>
            <a:ext cx="11537083" cy="560354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4000" b="1" kern="0" dirty="0">
              <a:solidFill>
                <a:srgbClr val="0066CC"/>
              </a:solidFill>
              <a:latin typeface="Arial Rounded MT Bold" panose="020F0704030504030204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4B12597-9236-4E58-A01C-1B765A27273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24131" y="245082"/>
            <a:ext cx="10515599" cy="43936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5400" b="1" kern="1200" dirty="0">
                <a:solidFill>
                  <a:schemeClr val="bg1"/>
                </a:solidFill>
                <a:latin typeface="Trebuchet MS" panose="020B0603020202020204" pitchFamily="34" charset="0"/>
                <a:ea typeface="Microsoft JhengHei UI" panose="020B0604030504040204" pitchFamily="34" charset="-120"/>
                <a:cs typeface="+mj-cs"/>
              </a:rPr>
              <a:t>Demographic (Race) 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295E080-91F5-41C9-A397-8E3CABE2FB5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4858"/>
            <a:ext cx="12192000" cy="752919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14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C34DC36D-5A2A-4F18-B2E3-69AFB119B76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24131" y="256450"/>
            <a:ext cx="7642183" cy="43581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Autofit/>
          </a:bodyPr>
          <a:lstStyle/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  <a:ea typeface="Microsoft JhengHei UI" panose="020B0604030504040204" pitchFamily="34" charset="-120"/>
              </a:rPr>
              <a:t>Regression</a:t>
            </a: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865FB40E-515B-40C0-9FB6-CEDC662A1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37520"/>
              </p:ext>
            </p:extLst>
          </p:nvPr>
        </p:nvGraphicFramePr>
        <p:xfrm>
          <a:off x="2412509" y="1922690"/>
          <a:ext cx="6997484" cy="336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3496452030"/>
                    </a:ext>
                  </a:extLst>
                </a:gridCol>
                <a:gridCol w="791936">
                  <a:extLst>
                    <a:ext uri="{9D8B030D-6E8A-4147-A177-3AD203B41FA5}">
                      <a16:colId xmlns:a16="http://schemas.microsoft.com/office/drawing/2014/main" val="5917358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4086534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Coefficients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 Std</a:t>
                      </a:r>
                      <a:r>
                        <a:rPr lang="ko-KR" altLang="en-US" sz="1100" b="1" dirty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Std. Error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 value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(&gt;|t|)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Significance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(Intercept)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7.367e+05 </a:t>
                      </a:r>
                      <a:endParaRPr lang="ko-KR" altLang="en-US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5.470e+05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1.347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0.1856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1100" b="1" u="none" strike="noStrike" dirty="0"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Avg.EM Spending time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2.954e+02 </a:t>
                      </a:r>
                      <a:endParaRPr lang="ko-KR" altLang="en-US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3.828e+02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0.772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0.4449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Hospital Number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 2.090e+02 </a:t>
                      </a:r>
                      <a:endParaRPr lang="ko-KR" altLang="en-US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7.872e+01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2.655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0.0113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1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 per 1000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1.630e+04 </a:t>
                      </a:r>
                      <a:endParaRPr lang="en-US" altLang="ko-KR" sz="1100" b="1" baseline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9.151e+03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1.781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0.0825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US" altLang="ko-KR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Patient Rating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-1.147e+05 </a:t>
                      </a:r>
                      <a:endParaRPr lang="en-US" altLang="ko-KR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5.493e+04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 -2.087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0.0433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1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HeartAttack death           </a:t>
                      </a:r>
                      <a:endParaRPr lang="pt-BR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-1.151e+06 </a:t>
                      </a:r>
                      <a:endParaRPr lang="en-US" altLang="ko-KR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1.205e+06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 -0.955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 0.3452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742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Pneumonia death           </a:t>
                      </a:r>
                      <a:endParaRPr lang="pt-BR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-0.171e+08</a:t>
                      </a:r>
                      <a:endParaRPr lang="en-US" altLang="ko-KR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1.315e+06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 -0.894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 0.3712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598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Employer</a:t>
                      </a: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4.387e+05 </a:t>
                      </a:r>
                      <a:endParaRPr lang="en-US" altLang="ko-KR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2.095e+05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2.094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0.0426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1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080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Private</a:t>
                      </a: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8.408e+05 </a:t>
                      </a:r>
                      <a:endParaRPr lang="en-US" altLang="ko-KR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dirty="0"/>
                        <a:t>5.333e+05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1.577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0.1228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6313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Medicaid</a:t>
                      </a: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4.985e+05 </a:t>
                      </a:r>
                      <a:endParaRPr lang="ko-KR" altLang="en-US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2.205e+05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 2.261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0.0293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1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563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Medicare</a:t>
                      </a: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 -6.513e+04 </a:t>
                      </a:r>
                      <a:endParaRPr lang="ko-KR" altLang="en-US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3.395e+05 </a:t>
                      </a:r>
                      <a:endParaRPr lang="ko-KR" altLang="en-US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-0.192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 0.8488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707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Uninsured</a:t>
                      </a: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-1.134e+06 </a:t>
                      </a:r>
                      <a:endParaRPr lang="en-US" altLang="ko-KR" sz="1100" b="0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2.205e+06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 -0.895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 0.3152 </a:t>
                      </a:r>
                      <a:endParaRPr lang="en-US" altLang="ko-KR" sz="1100" b="1" dirty="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6517431"/>
                  </a:ext>
                </a:extLst>
              </a:tr>
            </a:tbl>
          </a:graphicData>
        </a:graphic>
      </p:graphicFrame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8ADC72E-6E5A-47BB-8BDA-BE8CECC274C2}"/>
              </a:ext>
            </a:extLst>
          </p:cNvPr>
          <p:cNvSpPr/>
          <p:nvPr/>
        </p:nvSpPr>
        <p:spPr>
          <a:xfrm>
            <a:off x="2412509" y="1348420"/>
            <a:ext cx="1495370" cy="268537"/>
          </a:xfrm>
          <a:prstGeom prst="round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HealthCare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859132-F0CE-4538-A2F7-A6724DA3ADF8}"/>
              </a:ext>
            </a:extLst>
          </p:cNvPr>
          <p:cNvSpPr/>
          <p:nvPr/>
        </p:nvSpPr>
        <p:spPr>
          <a:xfrm>
            <a:off x="3044588" y="5422860"/>
            <a:ext cx="4352765" cy="533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100" b="1" kern="100" dirty="0">
                <a:latin typeface="Arial" panose="020B0604020202020204" pitchFamily="34" charset="0"/>
                <a:cs typeface="Arial" panose="020B0604020202020204" pitchFamily="34" charset="0"/>
              </a:rPr>
              <a:t>Multiple R-squared:  0.4721, Adjusted R-squared:  0.3533 </a:t>
            </a:r>
          </a:p>
          <a:p>
            <a:pPr marL="171450" indent="-1714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100" b="1" kern="100" dirty="0">
                <a:latin typeface="Arial" panose="020B0604020202020204" pitchFamily="34" charset="0"/>
                <a:cs typeface="Arial" panose="020B0604020202020204" pitchFamily="34" charset="0"/>
              </a:rPr>
              <a:t>F-statistic: 3.974 on 9 and 40 DF,  p-value: 0.001103</a:t>
            </a:r>
          </a:p>
        </p:txBody>
      </p:sp>
    </p:spTree>
    <p:extLst>
      <p:ext uri="{BB962C8B-B14F-4D97-AF65-F5344CB8AC3E}">
        <p14:creationId xmlns:p14="http://schemas.microsoft.com/office/powerpoint/2010/main" val="1446533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E4B12597-9236-4E58-A01C-1B765A27273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4131" y="245082"/>
            <a:ext cx="10515599" cy="43936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5400" b="1" kern="1200" dirty="0">
                <a:solidFill>
                  <a:schemeClr val="bg1"/>
                </a:solidFill>
                <a:latin typeface="Trebuchet MS" panose="020B0603020202020204" pitchFamily="34" charset="0"/>
                <a:ea typeface="Microsoft JhengHei UI" panose="020B0604030504040204" pitchFamily="34" charset="-120"/>
                <a:cs typeface="+mj-cs"/>
              </a:rPr>
              <a:t>Demographic (Race) 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295E080-91F5-41C9-A397-8E3CABE2FB5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4858"/>
            <a:ext cx="12192000" cy="752919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14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C34DC36D-5A2A-4F18-B2E3-69AFB119B76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4131" y="256450"/>
            <a:ext cx="7642183" cy="43581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Autofit/>
          </a:bodyPr>
          <a:lstStyle/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  <a:ea typeface="Microsoft JhengHei UI" panose="020B0604030504040204" pitchFamily="34" charset="-120"/>
              </a:rPr>
              <a:t>Artificial Neural Network</a:t>
            </a: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FB5A1111-B07F-496D-B0DD-4EDCA6C28F6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27122" y="1217185"/>
            <a:ext cx="7570922" cy="516908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4000" b="1" kern="0" dirty="0">
              <a:solidFill>
                <a:srgbClr val="0066CC"/>
              </a:solidFill>
              <a:latin typeface="Arial Rounded MT Bold" panose="020F0704030504030204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" name="Rectangle 32">
            <a:extLst>
              <a:ext uri="{FF2B5EF4-FFF2-40B4-BE49-F238E27FC236}">
                <a16:creationId xmlns:a16="http://schemas.microsoft.com/office/drawing/2014/main" id="{EB21105C-6018-4405-94F7-DB8D6AC8DF1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31880" y="1589544"/>
            <a:ext cx="3352801" cy="1894976"/>
          </a:xfrm>
          <a:prstGeom prst="rect">
            <a:avLst/>
          </a:prstGeom>
          <a:solidFill>
            <a:srgbClr val="C7E0FB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4000" b="1" kern="0" dirty="0">
              <a:solidFill>
                <a:srgbClr val="0066CC"/>
              </a:solidFill>
              <a:latin typeface="Arial Rounded MT Bold" panose="020F0704030504030204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34CCCC-5844-4598-9812-F921783210BB}"/>
              </a:ext>
            </a:extLst>
          </p:cNvPr>
          <p:cNvSpPr/>
          <p:nvPr/>
        </p:nvSpPr>
        <p:spPr>
          <a:xfrm>
            <a:off x="503485" y="1699416"/>
            <a:ext cx="32889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5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Total Pop+ White Per +          Poverty +  Transit +                Monthly Mortgage +                   Never Married + Firm over 500 +                         Hospital num +  Patient rating+                   Medicaid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DC592F-9D22-4EEB-ACC9-D13760D08D71}"/>
              </a:ext>
            </a:extLst>
          </p:cNvPr>
          <p:cNvSpPr/>
          <p:nvPr/>
        </p:nvSpPr>
        <p:spPr>
          <a:xfrm>
            <a:off x="424131" y="1217185"/>
            <a:ext cx="2213676" cy="36933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Feature Selection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65004-8175-4B2B-8D61-48E56E837B3E}"/>
              </a:ext>
            </a:extLst>
          </p:cNvPr>
          <p:cNvSpPr/>
          <p:nvPr/>
        </p:nvSpPr>
        <p:spPr>
          <a:xfrm>
            <a:off x="4631213" y="1401851"/>
            <a:ext cx="630593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5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Input : 10 nodes  </a:t>
            </a:r>
            <a:r>
              <a:rPr lang="en-US" altLang="ko-KR" sz="1500" dirty="0">
                <a:latin typeface="Batang" panose="02030600000101010101" pitchFamily="18" charset="-127"/>
                <a:ea typeface="Batang" panose="02030600000101010101" pitchFamily="18" charset="-127"/>
              </a:rPr>
              <a:t>→</a:t>
            </a:r>
            <a:r>
              <a:rPr lang="en-US" altLang="ko-KR" sz="15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  Hidden : 32*16 neurons </a:t>
            </a:r>
            <a:r>
              <a:rPr lang="en-US" altLang="ko-KR" sz="1500" dirty="0">
                <a:latin typeface="Batang" panose="02030600000101010101" pitchFamily="18" charset="-127"/>
                <a:ea typeface="Batang" panose="02030600000101010101" pitchFamily="18" charset="-127"/>
              </a:rPr>
              <a:t>→</a:t>
            </a:r>
            <a:r>
              <a:rPr lang="en-US" altLang="ko-KR" sz="1500" dirty="0">
                <a:latin typeface="Arial Rounded MT Bold" panose="020F0704030504030204" pitchFamily="34" charset="0"/>
                <a:ea typeface="Microsoft JhengHei UI" panose="020B0604030504040204" pitchFamily="34" charset="-120"/>
              </a:rPr>
              <a:t>  Output : 4 nodes   </a:t>
            </a:r>
          </a:p>
        </p:txBody>
      </p:sp>
      <p:sp>
        <p:nvSpPr>
          <p:cNvPr id="17" name="Rectangle 16" descr="This is an image of a desk with laptop computers and people working.">
            <a:extLst>
              <a:ext uri="{FF2B5EF4-FFF2-40B4-BE49-F238E27FC236}">
                <a16:creationId xmlns:a16="http://schemas.microsoft.com/office/drawing/2014/main" id="{230C9A98-C687-49A3-9E08-205D93BF9ECB}"/>
              </a:ext>
            </a:extLst>
          </p:cNvPr>
          <p:cNvSpPr/>
          <p:nvPr/>
        </p:nvSpPr>
        <p:spPr>
          <a:xfrm>
            <a:off x="431879" y="4277879"/>
            <a:ext cx="3444477" cy="2038652"/>
          </a:xfrm>
          <a:prstGeom prst="rect">
            <a:avLst/>
          </a:pr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06C387D-2644-40DE-8C44-917D684E33BF}"/>
              </a:ext>
            </a:extLst>
          </p:cNvPr>
          <p:cNvSpPr/>
          <p:nvPr/>
        </p:nvSpPr>
        <p:spPr>
          <a:xfrm>
            <a:off x="919223" y="5498235"/>
            <a:ext cx="2421165" cy="221609"/>
          </a:xfrm>
          <a:prstGeom prst="roundRect">
            <a:avLst>
              <a:gd name="adj" fmla="val 50000"/>
            </a:avLst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2540BC8-6930-4B87-BDF5-BC181403DA2A}"/>
              </a:ext>
            </a:extLst>
          </p:cNvPr>
          <p:cNvSpPr/>
          <p:nvPr/>
        </p:nvSpPr>
        <p:spPr>
          <a:xfrm>
            <a:off x="919224" y="5498221"/>
            <a:ext cx="1799262" cy="221609"/>
          </a:xfrm>
          <a:prstGeom prst="roundRect">
            <a:avLst>
              <a:gd name="adj" fmla="val 50000"/>
            </a:avLst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9771F7-00D0-4240-B2E6-315ADD435697}"/>
              </a:ext>
            </a:extLst>
          </p:cNvPr>
          <p:cNvSpPr/>
          <p:nvPr/>
        </p:nvSpPr>
        <p:spPr>
          <a:xfrm>
            <a:off x="1525765" y="4719837"/>
            <a:ext cx="1484001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4500" b="1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70%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C83202-FE4B-4FDB-B8DB-C66B38C21EF8}"/>
              </a:ext>
            </a:extLst>
          </p:cNvPr>
          <p:cNvSpPr txBox="1"/>
          <p:nvPr/>
        </p:nvSpPr>
        <p:spPr>
          <a:xfrm>
            <a:off x="506292" y="4335544"/>
            <a:ext cx="1257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Accuracy</a:t>
            </a:r>
            <a:endParaRPr lang="ko-KR" altLang="en-US" b="1" dirty="0">
              <a:solidFill>
                <a:srgbClr val="7030A0"/>
              </a:solidFill>
              <a:latin typeface="Arial Rounded MT Bold" panose="020F0704030504030204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CB2DB-B950-475B-B015-D6B90017C4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1213" y="1837514"/>
            <a:ext cx="7061039" cy="43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87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E4B12597-9236-4E58-A01C-1B765A27273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4131" y="245082"/>
            <a:ext cx="10515599" cy="43936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5400" b="1" kern="1200" dirty="0">
                <a:solidFill>
                  <a:schemeClr val="bg1"/>
                </a:solidFill>
                <a:latin typeface="Trebuchet MS" panose="020B0603020202020204" pitchFamily="34" charset="0"/>
                <a:ea typeface="Microsoft JhengHei UI" panose="020B0604030504040204" pitchFamily="34" charset="-120"/>
                <a:cs typeface="+mj-cs"/>
              </a:rPr>
              <a:t>Demographic (Race) 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295E080-91F5-41C9-A397-8E3CABE2FB5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4858"/>
            <a:ext cx="12192000" cy="752919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14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C34DC36D-5A2A-4F18-B2E3-69AFB119B76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4131" y="256450"/>
            <a:ext cx="7642183" cy="43581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  <a:ea typeface="Microsoft JhengHei UI" panose="020B0604030504040204" pitchFamily="34" charset="-120"/>
              </a:rPr>
              <a:t>K MEANS </a:t>
            </a:r>
            <a:r>
              <a:rPr lang="en-US" altLang="ko-KR" sz="3200" b="1" dirty="0">
                <a:solidFill>
                  <a:schemeClr val="bg1"/>
                </a:solidFill>
                <a:latin typeface="Trebuchet MS" panose="020B0603020202020204" pitchFamily="34" charset="0"/>
                <a:ea typeface="Microsoft JhengHei UI" panose="020B0604030504040204" pitchFamily="34" charset="-120"/>
              </a:rPr>
              <a:t>CLUSTERING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193AF2-119C-42B6-A7EB-DF6C1D65F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69" y="924667"/>
            <a:ext cx="7576837" cy="4642535"/>
          </a:xfrm>
          <a:prstGeom prst="rect">
            <a:avLst/>
          </a:prstGeom>
        </p:spPr>
      </p:pic>
      <p:sp>
        <p:nvSpPr>
          <p:cNvPr id="19" name="Rectangle 18" descr="This is an image of a desk with laptop computers and people working.">
            <a:extLst>
              <a:ext uri="{FF2B5EF4-FFF2-40B4-BE49-F238E27FC236}">
                <a16:creationId xmlns:a16="http://schemas.microsoft.com/office/drawing/2014/main" id="{343123EA-5268-4AC8-8C85-CC36CD4FE01F}"/>
              </a:ext>
            </a:extLst>
          </p:cNvPr>
          <p:cNvSpPr/>
          <p:nvPr/>
        </p:nvSpPr>
        <p:spPr>
          <a:xfrm>
            <a:off x="8666320" y="998001"/>
            <a:ext cx="2828440" cy="1999638"/>
          </a:xfrm>
          <a:prstGeom prst="rect">
            <a:avLst/>
          </a:pr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69AE9A0-7322-48EB-AD5B-26AD6AB0DA01}"/>
              </a:ext>
            </a:extLst>
          </p:cNvPr>
          <p:cNvSpPr/>
          <p:nvPr/>
        </p:nvSpPr>
        <p:spPr>
          <a:xfrm>
            <a:off x="9149663" y="2218357"/>
            <a:ext cx="2035131" cy="264305"/>
          </a:xfrm>
          <a:prstGeom prst="roundRect">
            <a:avLst>
              <a:gd name="adj" fmla="val 50000"/>
            </a:avLst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7667F6-08BB-419E-B00B-6A5757CDC11D}"/>
              </a:ext>
            </a:extLst>
          </p:cNvPr>
          <p:cNvSpPr/>
          <p:nvPr/>
        </p:nvSpPr>
        <p:spPr>
          <a:xfrm>
            <a:off x="9149665" y="2218343"/>
            <a:ext cx="1419482" cy="264305"/>
          </a:xfrm>
          <a:prstGeom prst="roundRect">
            <a:avLst>
              <a:gd name="adj" fmla="val 50000"/>
            </a:avLst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156E8A-A29A-4B59-B775-07ED021C8A48}"/>
              </a:ext>
            </a:extLst>
          </p:cNvPr>
          <p:cNvSpPr/>
          <p:nvPr/>
        </p:nvSpPr>
        <p:spPr>
          <a:xfrm>
            <a:off x="9539231" y="1439959"/>
            <a:ext cx="1484001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4500" b="1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60%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D9C1A-5E89-4283-BBED-493FE7E41FAA}"/>
              </a:ext>
            </a:extLst>
          </p:cNvPr>
          <p:cNvSpPr txBox="1"/>
          <p:nvPr/>
        </p:nvSpPr>
        <p:spPr>
          <a:xfrm>
            <a:off x="8736733" y="1055666"/>
            <a:ext cx="131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Accuracy</a:t>
            </a:r>
            <a:endParaRPr lang="ko-KR" altLang="en-US" b="1" dirty="0">
              <a:solidFill>
                <a:srgbClr val="7030A0"/>
              </a:solidFill>
              <a:latin typeface="Arial Rounded MT Bold" panose="020F0704030504030204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613B6A5-CB8F-4139-A2CD-C0D441AF7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969503"/>
              </p:ext>
            </p:extLst>
          </p:nvPr>
        </p:nvGraphicFramePr>
        <p:xfrm>
          <a:off x="4501997" y="4910514"/>
          <a:ext cx="7604433" cy="182835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54134">
                  <a:extLst>
                    <a:ext uri="{9D8B030D-6E8A-4147-A177-3AD203B41FA5}">
                      <a16:colId xmlns:a16="http://schemas.microsoft.com/office/drawing/2014/main" val="560930565"/>
                    </a:ext>
                  </a:extLst>
                </a:gridCol>
                <a:gridCol w="1580283">
                  <a:extLst>
                    <a:ext uri="{9D8B030D-6E8A-4147-A177-3AD203B41FA5}">
                      <a16:colId xmlns:a16="http://schemas.microsoft.com/office/drawing/2014/main" val="1675349648"/>
                    </a:ext>
                  </a:extLst>
                </a:gridCol>
                <a:gridCol w="1683878">
                  <a:extLst>
                    <a:ext uri="{9D8B030D-6E8A-4147-A177-3AD203B41FA5}">
                      <a16:colId xmlns:a16="http://schemas.microsoft.com/office/drawing/2014/main" val="2830336969"/>
                    </a:ext>
                  </a:extLst>
                </a:gridCol>
                <a:gridCol w="1409255">
                  <a:extLst>
                    <a:ext uri="{9D8B030D-6E8A-4147-A177-3AD203B41FA5}">
                      <a16:colId xmlns:a16="http://schemas.microsoft.com/office/drawing/2014/main" val="822300128"/>
                    </a:ext>
                  </a:extLst>
                </a:gridCol>
                <a:gridCol w="1476883">
                  <a:extLst>
                    <a:ext uri="{9D8B030D-6E8A-4147-A177-3AD203B41FA5}">
                      <a16:colId xmlns:a16="http://schemas.microsoft.com/office/drawing/2014/main" val="423242775"/>
                    </a:ext>
                  </a:extLst>
                </a:gridCol>
              </a:tblGrid>
              <a:tr h="4273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COVID</a:t>
                      </a:r>
                    </a:p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Cases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78645" marR="167187" marT="167187" marB="1671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Cluster1</a:t>
                      </a:r>
                    </a:p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(High)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78645" marR="167187" marT="167187" marB="1671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Cluster2</a:t>
                      </a:r>
                    </a:p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(Very High)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78645" marR="167187" marT="167187" marB="1671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Cluster3</a:t>
                      </a:r>
                    </a:p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(Low)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78645" marR="167187" marT="167187" marB="1671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Cluster4</a:t>
                      </a:r>
                    </a:p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(</a:t>
                      </a:r>
                      <a:r>
                        <a:rPr lang="en-US" altLang="ko-KR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Moderate</a:t>
                      </a:r>
                      <a:r>
                        <a:rPr lang="en-US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)</a:t>
                      </a:r>
                      <a:endParaRPr lang="en-US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78645" marR="167187" marT="167187" marB="167187" anchor="ctr"/>
                </a:tc>
                <a:extLst>
                  <a:ext uri="{0D108BD9-81ED-4DB2-BD59-A6C34878D82A}">
                    <a16:rowId xmlns:a16="http://schemas.microsoft.com/office/drawing/2014/main" val="3449668075"/>
                  </a:ext>
                </a:extLst>
              </a:tr>
              <a:tr h="5479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Mean</a:t>
                      </a:r>
                      <a:endParaRPr lang="en-US" sz="12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78645" marR="144895" marT="144895" marB="14489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       </a:t>
                      </a:r>
                      <a:r>
                        <a:rPr lang="en-US" altLang="ko-KR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24,346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  <a:ea typeface="+mn-ea"/>
                        </a:rPr>
                        <a:t>(real : </a:t>
                      </a:r>
                      <a:r>
                        <a:rPr lang="en-US" altLang="ko-KR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18,782)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+mn-ea"/>
                      </a:endParaRPr>
                    </a:p>
                  </a:txBody>
                  <a:tcPr marL="278645" marR="144895" marT="144895" marB="14489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  </a:t>
                      </a:r>
                      <a:r>
                        <a:rPr lang="en-US" altLang="ko-KR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70,180 </a:t>
                      </a:r>
                    </a:p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  <a:ea typeface="맑은 고딕" panose="020B0503020000020004" pitchFamily="50" charset="-127"/>
                        </a:rPr>
                        <a:t>(real : </a:t>
                      </a:r>
                      <a:r>
                        <a:rPr lang="en-US" altLang="ko-KR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81,329)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78645" marR="144895" marT="144895" marB="14489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        </a:t>
                      </a:r>
                      <a:r>
                        <a:rPr lang="en-US" altLang="ko-KR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2,861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  <a:ea typeface="+mn-ea"/>
                        </a:rPr>
                        <a:t>(real : 1,677</a:t>
                      </a:r>
                      <a:r>
                        <a:rPr lang="en-US" altLang="ko-KR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+mn-ea"/>
                      </a:endParaRPr>
                    </a:p>
                  </a:txBody>
                  <a:tcPr marL="278645" marR="144895" marT="144895" marB="14489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  </a:t>
                      </a:r>
                      <a:r>
                        <a:rPr lang="en-US" altLang="ko-KR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10,357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  <a:ea typeface="+mn-ea"/>
                        </a:rPr>
                        <a:t>(real : </a:t>
                      </a:r>
                      <a:r>
                        <a:rPr lang="en-US" altLang="ko-KR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5,839)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+mn-ea"/>
                      </a:endParaRPr>
                    </a:p>
                  </a:txBody>
                  <a:tcPr marL="278645" marR="144895" marT="144895" marB="144895" anchor="ctr"/>
                </a:tc>
                <a:extLst>
                  <a:ext uri="{0D108BD9-81ED-4DB2-BD59-A6C34878D82A}">
                    <a16:rowId xmlns:a16="http://schemas.microsoft.com/office/drawing/2014/main" val="2813662857"/>
                  </a:ext>
                </a:extLst>
              </a:tr>
              <a:tr h="3976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Sum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78645" marR="144895" marT="144895" marB="14489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     </a:t>
                      </a:r>
                      <a:r>
                        <a:rPr lang="en-US" altLang="ko-KR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292,152 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78645" marR="144895" marT="144895" marB="14489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     </a:t>
                      </a:r>
                      <a:r>
                        <a:rPr lang="en-US" altLang="ko-KR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491,262 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78645" marR="144895" marT="144895" marB="14489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      </a:t>
                      </a:r>
                      <a:r>
                        <a:rPr lang="en-US" altLang="ko-KR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57,218 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78645" marR="144895" marT="144895" marB="14489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     </a:t>
                      </a:r>
                      <a:r>
                        <a:rPr lang="en-US" altLang="ko-KR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113,930 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78645" marR="144895" marT="144895" marB="144895" anchor="ctr"/>
                </a:tc>
                <a:extLst>
                  <a:ext uri="{0D108BD9-81ED-4DB2-BD59-A6C34878D82A}">
                    <a16:rowId xmlns:a16="http://schemas.microsoft.com/office/drawing/2014/main" val="2841194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317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E4B12597-9236-4E58-A01C-1B765A27273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4131" y="245082"/>
            <a:ext cx="10515599" cy="43936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5400" b="1" kern="1200" dirty="0">
                <a:solidFill>
                  <a:schemeClr val="bg1"/>
                </a:solidFill>
                <a:latin typeface="Trebuchet MS" panose="020B0603020202020204" pitchFamily="34" charset="0"/>
                <a:ea typeface="Microsoft JhengHei UI" panose="020B0604030504040204" pitchFamily="34" charset="-120"/>
                <a:cs typeface="+mj-cs"/>
              </a:rPr>
              <a:t>Demographic (Race) 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295E080-91F5-41C9-A397-8E3CABE2FB5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4858"/>
            <a:ext cx="12192000" cy="752919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14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C34DC36D-5A2A-4F18-B2E3-69AFB119B76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4131" y="256450"/>
            <a:ext cx="7642183" cy="43581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  <a:ea typeface="Microsoft JhengHei UI" panose="020B0604030504040204" pitchFamily="34" charset="-120"/>
              </a:rPr>
              <a:t>K MEANS </a:t>
            </a:r>
            <a:r>
              <a:rPr lang="en-US" altLang="ko-KR" sz="3200" b="1" dirty="0">
                <a:solidFill>
                  <a:schemeClr val="bg1"/>
                </a:solidFill>
                <a:latin typeface="Trebuchet MS" panose="020B0603020202020204" pitchFamily="34" charset="0"/>
                <a:ea typeface="Microsoft JhengHei UI" panose="020B0604030504040204" pitchFamily="34" charset="-120"/>
              </a:rPr>
              <a:t>CLUSTERING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69AE9A0-7322-48EB-AD5B-26AD6AB0DA01}"/>
              </a:ext>
            </a:extLst>
          </p:cNvPr>
          <p:cNvSpPr/>
          <p:nvPr/>
        </p:nvSpPr>
        <p:spPr>
          <a:xfrm>
            <a:off x="9149663" y="2218357"/>
            <a:ext cx="2035131" cy="264305"/>
          </a:xfrm>
          <a:prstGeom prst="roundRect">
            <a:avLst>
              <a:gd name="adj" fmla="val 50000"/>
            </a:avLst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7667F6-08BB-419E-B00B-6A5757CDC11D}"/>
              </a:ext>
            </a:extLst>
          </p:cNvPr>
          <p:cNvSpPr/>
          <p:nvPr/>
        </p:nvSpPr>
        <p:spPr>
          <a:xfrm>
            <a:off x="9149665" y="2218343"/>
            <a:ext cx="1314458" cy="264305"/>
          </a:xfrm>
          <a:prstGeom prst="roundRect">
            <a:avLst>
              <a:gd name="adj" fmla="val 50000"/>
            </a:avLst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156E8A-A29A-4B59-B775-07ED021C8A48}"/>
              </a:ext>
            </a:extLst>
          </p:cNvPr>
          <p:cNvSpPr/>
          <p:nvPr/>
        </p:nvSpPr>
        <p:spPr>
          <a:xfrm>
            <a:off x="9539231" y="1439959"/>
            <a:ext cx="1484001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4500" b="1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58%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7C9679-F858-43A2-B59A-21D571DC9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00" y="1293811"/>
            <a:ext cx="4893513" cy="3410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BA1F20-25C6-4707-927E-139B324FF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7606" y="5311178"/>
            <a:ext cx="495300" cy="7678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8209E8-EED9-42D6-BE5B-E9631C2C1A3B}"/>
              </a:ext>
            </a:extLst>
          </p:cNvPr>
          <p:cNvSpPr txBox="1"/>
          <p:nvPr/>
        </p:nvSpPr>
        <p:spPr>
          <a:xfrm>
            <a:off x="1662906" y="5382393"/>
            <a:ext cx="3110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Low ( &lt;3,500) // 17 states</a:t>
            </a:r>
          </a:p>
          <a:p>
            <a:pPr lvl="0"/>
            <a:r>
              <a:rPr lang="en-US" altLang="ko-KR" sz="1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Moderate ( &lt;10,000) // 15 states</a:t>
            </a:r>
          </a:p>
          <a:p>
            <a:pPr lvl="0"/>
            <a:r>
              <a:rPr lang="en-US" altLang="ko-KR" sz="1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High ( &lt;30,000) // 10 states</a:t>
            </a:r>
          </a:p>
          <a:p>
            <a:pPr lvl="0"/>
            <a:r>
              <a:rPr lang="en-US" altLang="ko-KR" sz="1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Very High (30,000 &lt; ) // 8 states</a:t>
            </a:r>
            <a:endParaRPr lang="ko-KR" altLang="en-US" sz="1500" b="1" dirty="0">
              <a:solidFill>
                <a:srgbClr val="00206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E28710-C203-45A5-9298-12E7D54ED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8016" y="1387637"/>
            <a:ext cx="4798364" cy="32224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25FDCA-02D0-41CB-A676-8A5683DBC9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6534" y="5363055"/>
            <a:ext cx="900459" cy="732465"/>
          </a:xfrm>
          <a:prstGeom prst="rect">
            <a:avLst/>
          </a:prstGeom>
        </p:spPr>
      </p:pic>
      <p:sp>
        <p:nvSpPr>
          <p:cNvPr id="21" name="모서리가 둥근 직사각형 7">
            <a:extLst>
              <a:ext uri="{FF2B5EF4-FFF2-40B4-BE49-F238E27FC236}">
                <a16:creationId xmlns:a16="http://schemas.microsoft.com/office/drawing/2014/main" id="{A325ECD1-490A-48BE-B74E-FC4AA7F4F8D5}"/>
              </a:ext>
            </a:extLst>
          </p:cNvPr>
          <p:cNvSpPr/>
          <p:nvPr/>
        </p:nvSpPr>
        <p:spPr>
          <a:xfrm>
            <a:off x="1167606" y="4917885"/>
            <a:ext cx="3159991" cy="357685"/>
          </a:xfrm>
          <a:prstGeom prst="roundRect">
            <a:avLst/>
          </a:prstGeom>
          <a:gradFill rotWithShape="1">
            <a:gsLst>
              <a:gs pos="60000">
                <a:srgbClr val="009CE4"/>
              </a:gs>
              <a:gs pos="40000">
                <a:srgbClr val="0092D6"/>
              </a:gs>
              <a:gs pos="0">
                <a:srgbClr val="009DD9">
                  <a:shade val="51000"/>
                  <a:satMod val="130000"/>
                </a:srgbClr>
              </a:gs>
              <a:gs pos="80000">
                <a:srgbClr val="009DD9">
                  <a:shade val="93000"/>
                  <a:satMod val="130000"/>
                </a:srgbClr>
              </a:gs>
              <a:gs pos="100000">
                <a:srgbClr val="009DD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/>
            <a:r>
              <a:rPr lang="en-US" altLang="ko-KR" sz="1500" b="1" dirty="0">
                <a:ln>
                  <a:solidFill>
                    <a:srgbClr val="000000">
                      <a:alpha val="10000"/>
                    </a:srgbClr>
                  </a:solidFill>
                </a:ln>
                <a:solidFill>
                  <a:prstClr val="white"/>
                </a:solidFill>
                <a:latin typeface="Arial Rounded MT Bold" panose="020F0704030504030204" pitchFamily="34" charset="0"/>
                <a:ea typeface="맑은 고딕"/>
              </a:rPr>
              <a:t>Grouping based on real cases</a:t>
            </a:r>
            <a:endParaRPr lang="ko-KR" altLang="en-US" sz="1500" b="1" dirty="0">
              <a:ln>
                <a:solidFill>
                  <a:srgbClr val="000000">
                    <a:alpha val="10000"/>
                  </a:srgbClr>
                </a:solidFill>
              </a:ln>
              <a:solidFill>
                <a:prstClr val="white"/>
              </a:solidFill>
              <a:latin typeface="Arial Rounded MT Bold" panose="020F0704030504030204" pitchFamily="34" charset="0"/>
              <a:ea typeface="맑은 고딕"/>
            </a:endParaRPr>
          </a:p>
        </p:txBody>
      </p:sp>
      <p:sp>
        <p:nvSpPr>
          <p:cNvPr id="23" name="모서리가 둥근 직사각형 7">
            <a:extLst>
              <a:ext uri="{FF2B5EF4-FFF2-40B4-BE49-F238E27FC236}">
                <a16:creationId xmlns:a16="http://schemas.microsoft.com/office/drawing/2014/main" id="{43D34C59-89BC-4BB9-8FEA-242085512428}"/>
              </a:ext>
            </a:extLst>
          </p:cNvPr>
          <p:cNvSpPr/>
          <p:nvPr/>
        </p:nvSpPr>
        <p:spPr>
          <a:xfrm>
            <a:off x="7598431" y="4917884"/>
            <a:ext cx="3102463" cy="357685"/>
          </a:xfrm>
          <a:prstGeom prst="roundRect">
            <a:avLst/>
          </a:prstGeom>
          <a:gradFill rotWithShape="1">
            <a:gsLst>
              <a:gs pos="60000">
                <a:srgbClr val="009CE4"/>
              </a:gs>
              <a:gs pos="40000">
                <a:srgbClr val="0092D6"/>
              </a:gs>
              <a:gs pos="0">
                <a:srgbClr val="009DD9">
                  <a:shade val="51000"/>
                  <a:satMod val="130000"/>
                </a:srgbClr>
              </a:gs>
              <a:gs pos="80000">
                <a:srgbClr val="009DD9">
                  <a:shade val="93000"/>
                  <a:satMod val="130000"/>
                </a:srgbClr>
              </a:gs>
              <a:gs pos="100000">
                <a:srgbClr val="009DD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B0F0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/>
            <a:r>
              <a:rPr lang="en-US" altLang="ko-KR" sz="1500" b="1" dirty="0">
                <a:ln>
                  <a:solidFill>
                    <a:srgbClr val="000000">
                      <a:alpha val="10000"/>
                    </a:srgbClr>
                  </a:solidFill>
                </a:ln>
                <a:solidFill>
                  <a:prstClr val="white"/>
                </a:solidFill>
                <a:latin typeface="Arial Rounded MT Bold" panose="020F0704030504030204" pitchFamily="34" charset="0"/>
                <a:ea typeface="맑은 고딕"/>
              </a:rPr>
              <a:t>Clustering  based on features</a:t>
            </a:r>
            <a:endParaRPr lang="ko-KR" altLang="en-US" sz="1500" b="1" dirty="0">
              <a:ln>
                <a:solidFill>
                  <a:srgbClr val="000000">
                    <a:alpha val="10000"/>
                  </a:srgbClr>
                </a:solidFill>
              </a:ln>
              <a:solidFill>
                <a:prstClr val="white"/>
              </a:solidFill>
              <a:latin typeface="Arial Rounded MT Bold" panose="020F0704030504030204" pitchFamily="34" charset="0"/>
              <a:ea typeface="맑은 고딕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388828-275B-4E6D-8FD2-85A4057A4D53}"/>
              </a:ext>
            </a:extLst>
          </p:cNvPr>
          <p:cNvSpPr/>
          <p:nvPr/>
        </p:nvSpPr>
        <p:spPr>
          <a:xfrm>
            <a:off x="5579736" y="2147569"/>
            <a:ext cx="1032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599663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47D0A-1F37-4E76-ADDB-2CC077C04A48}"/>
              </a:ext>
            </a:extLst>
          </p:cNvPr>
          <p:cNvSpPr txBox="1"/>
          <p:nvPr/>
        </p:nvSpPr>
        <p:spPr>
          <a:xfrm>
            <a:off x="1094095" y="851517"/>
            <a:ext cx="5238466" cy="2991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b="1" kern="1200" dirty="0">
                <a:solidFill>
                  <a:schemeClr val="tx1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PROJECT OVERVIEW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8" name="Graphic 27" descr="New Team Project">
            <a:extLst>
              <a:ext uri="{FF2B5EF4-FFF2-40B4-BE49-F238E27FC236}">
                <a16:creationId xmlns:a16="http://schemas.microsoft.com/office/drawing/2014/main" id="{91B5E98B-4BAF-4944-B62C-16ADAB28D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57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47D0A-1F37-4E76-ADDB-2CC077C04A48}"/>
              </a:ext>
            </a:extLst>
          </p:cNvPr>
          <p:cNvSpPr txBox="1"/>
          <p:nvPr/>
        </p:nvSpPr>
        <p:spPr>
          <a:xfrm>
            <a:off x="1266770" y="2169917"/>
            <a:ext cx="6457183" cy="1259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7200" b="1" kern="1200" dirty="0">
                <a:solidFill>
                  <a:schemeClr val="tx1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Conclusion</a:t>
            </a:r>
          </a:p>
        </p:txBody>
      </p:sp>
      <p:grpSp>
        <p:nvGrpSpPr>
          <p:cNvPr id="20" name="Group 26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0072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2">
            <a:extLst>
              <a:ext uri="{FF2B5EF4-FFF2-40B4-BE49-F238E27FC236}">
                <a16:creationId xmlns:a16="http://schemas.microsoft.com/office/drawing/2014/main" id="{2465CE9A-7932-43B4-B584-BC73A9AC037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7142" y="388397"/>
            <a:ext cx="11305076" cy="608120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4000" b="1" kern="0" dirty="0">
              <a:solidFill>
                <a:srgbClr val="0066CC"/>
              </a:solidFill>
              <a:latin typeface="Arial Rounded MT Bold" panose="020F0704030504030204" pitchFamily="34" charset="0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11836A-A7C2-4F8B-9EC2-CBFEFF2DEF26}"/>
              </a:ext>
            </a:extLst>
          </p:cNvPr>
          <p:cNvGrpSpPr/>
          <p:nvPr/>
        </p:nvGrpSpPr>
        <p:grpSpPr>
          <a:xfrm>
            <a:off x="1042813" y="693723"/>
            <a:ext cx="10564301" cy="5857813"/>
            <a:chOff x="1405278" y="528966"/>
            <a:chExt cx="6148820" cy="585781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7F7A31-2A9B-49D3-9E8B-22BE2FEA815C}"/>
                </a:ext>
              </a:extLst>
            </p:cNvPr>
            <p:cNvSpPr txBox="1"/>
            <p:nvPr/>
          </p:nvSpPr>
          <p:spPr>
            <a:xfrm>
              <a:off x="1435766" y="760072"/>
              <a:ext cx="6118332" cy="166674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285750" indent="-285750"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altLang="ko-KR" sz="1500" b="1" dirty="0">
                <a:solidFill>
                  <a:srgbClr val="0070C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endParaRPr>
            </a:p>
            <a:p>
              <a:pPr marL="285750" indent="-285750"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solidFill>
                    <a:schemeClr val="bg2">
                      <a:lumMod val="90000"/>
                    </a:schemeClr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Density is the strongest factor in affecting  COVID cases.</a:t>
              </a:r>
            </a:p>
            <a:p>
              <a:pPr marL="285750" indent="-285750"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solidFill>
                    <a:srgbClr val="C00000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Higher COVID incidence is in regions having more Race diversity.</a:t>
              </a:r>
            </a:p>
            <a:p>
              <a:pPr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endParaRPr lang="en-US" altLang="ko-KR" sz="2000" dirty="0">
                <a:solidFill>
                  <a:srgbClr val="C00000"/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  <a:p>
              <a:pPr marL="285750" indent="-285750"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altLang="ko-KR"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D85C8A-403B-4903-9521-4AC06A6C5DF0}"/>
                </a:ext>
              </a:extLst>
            </p:cNvPr>
            <p:cNvSpPr txBox="1"/>
            <p:nvPr/>
          </p:nvSpPr>
          <p:spPr>
            <a:xfrm>
              <a:off x="1460228" y="2663977"/>
              <a:ext cx="6069407" cy="111894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285750" indent="-285750"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altLang="ko-KR" sz="1500" b="1" dirty="0">
                <a:solidFill>
                  <a:srgbClr val="0070C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endParaRPr>
            </a:p>
            <a:p>
              <a:pPr marL="285750" indent="-285750"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solidFill>
                    <a:srgbClr val="C00000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Higher COVID incidence is in regions having higher poverty and lower income.</a:t>
              </a:r>
            </a:p>
            <a:p>
              <a:pPr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endParaRPr lang="en-US" altLang="ko-KR" sz="2000" dirty="0">
                <a:solidFill>
                  <a:srgbClr val="C00000"/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  <a:p>
              <a:pPr marL="285750" indent="-285750"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altLang="ko-KR"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A69F40-9841-4B9C-84BD-3C59A427ED08}"/>
                </a:ext>
              </a:extLst>
            </p:cNvPr>
            <p:cNvSpPr txBox="1"/>
            <p:nvPr/>
          </p:nvSpPr>
          <p:spPr>
            <a:xfrm>
              <a:off x="1405278" y="3993690"/>
              <a:ext cx="6069407" cy="111894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285750" indent="-285750"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altLang="ko-KR" sz="1500" b="1" dirty="0">
                <a:solidFill>
                  <a:srgbClr val="0070C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endParaRPr>
            </a:p>
            <a:p>
              <a:pPr marL="285750" indent="-285750"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solidFill>
                    <a:schemeClr val="bg2">
                      <a:lumMod val="90000"/>
                    </a:schemeClr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Higher COVID incidence is in regions having higher rate of essential job field.</a:t>
              </a:r>
            </a:p>
            <a:p>
              <a:pPr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endParaRPr lang="en-US" altLang="ko-KR" sz="2000" dirty="0">
                <a:solidFill>
                  <a:srgbClr val="002060"/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  <a:p>
              <a:pPr marL="285750" indent="-285750"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altLang="ko-KR"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361A1D-351E-48F7-B7E3-7093D8ABC951}"/>
                </a:ext>
              </a:extLst>
            </p:cNvPr>
            <p:cNvSpPr txBox="1"/>
            <p:nvPr/>
          </p:nvSpPr>
          <p:spPr>
            <a:xfrm>
              <a:off x="1435765" y="5267831"/>
              <a:ext cx="6069407" cy="111894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285750" indent="-285750"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altLang="ko-KR" sz="1500" b="1" dirty="0">
                <a:solidFill>
                  <a:srgbClr val="0070C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endParaRPr>
            </a:p>
            <a:p>
              <a:pPr marL="285750" indent="-285750"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solidFill>
                    <a:schemeClr val="bg2">
                      <a:lumMod val="90000"/>
                    </a:schemeClr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Higher COVID incidence is in regions having higher fatality rate of other disease.</a:t>
              </a:r>
            </a:p>
            <a:p>
              <a:pPr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endParaRPr lang="en-US" altLang="ko-KR" sz="2000" dirty="0">
                <a:solidFill>
                  <a:srgbClr val="002060"/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  <a:p>
              <a:pPr marL="285750" indent="-285750"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altLang="ko-KR"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610CF8-C02B-4A52-982D-982065684E7B}"/>
                </a:ext>
              </a:extLst>
            </p:cNvPr>
            <p:cNvSpPr txBox="1"/>
            <p:nvPr/>
          </p:nvSpPr>
          <p:spPr>
            <a:xfrm>
              <a:off x="1435766" y="528966"/>
              <a:ext cx="3004217" cy="46221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/>
            <a:p>
              <a:pPr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altLang="ko-KR" sz="2300" b="1" dirty="0">
                  <a:solidFill>
                    <a:srgbClr val="0070C0"/>
                  </a:solidFill>
                  <a:latin typeface="Arial Rounded MT Bold" panose="020F0704030504030204" pitchFamily="34" charset="0"/>
                  <a:ea typeface="+mj-ea"/>
                  <a:cs typeface="Arial" panose="020B0604020202020204" pitchFamily="34" charset="0"/>
                </a:rPr>
                <a:t>Demographic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90B024-5C65-4390-8AEC-74D1598F617B}"/>
                </a:ext>
              </a:extLst>
            </p:cNvPr>
            <p:cNvSpPr txBox="1"/>
            <p:nvPr/>
          </p:nvSpPr>
          <p:spPr>
            <a:xfrm>
              <a:off x="1435765" y="2476687"/>
              <a:ext cx="3004217" cy="46221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/>
            <a:p>
              <a:pPr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altLang="ko-KR" sz="2300" b="1" dirty="0">
                  <a:solidFill>
                    <a:srgbClr val="0070C0"/>
                  </a:solidFill>
                  <a:latin typeface="Arial Rounded MT Bold" panose="020F0704030504030204" pitchFamily="34" charset="0"/>
                  <a:ea typeface="+mj-ea"/>
                  <a:cs typeface="Arial" panose="020B0604020202020204" pitchFamily="34" charset="0"/>
                </a:rPr>
                <a:t>Economic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EFC472-678B-4CD3-987B-402A74BB15F0}"/>
                </a:ext>
              </a:extLst>
            </p:cNvPr>
            <p:cNvSpPr txBox="1"/>
            <p:nvPr/>
          </p:nvSpPr>
          <p:spPr>
            <a:xfrm>
              <a:off x="1435765" y="3822623"/>
              <a:ext cx="3004217" cy="46221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/>
            <a:p>
              <a:pPr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altLang="ko-KR" sz="2300" b="1" dirty="0">
                  <a:solidFill>
                    <a:srgbClr val="0070C0"/>
                  </a:solidFill>
                  <a:latin typeface="Arial Rounded MT Bold" panose="020F0704030504030204" pitchFamily="34" charset="0"/>
                  <a:ea typeface="+mj-ea"/>
                  <a:cs typeface="Arial" panose="020B0604020202020204" pitchFamily="34" charset="0"/>
                </a:rPr>
                <a:t>Social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614E94-5468-4AFE-9E84-2FC7B3F27E97}"/>
                </a:ext>
              </a:extLst>
            </p:cNvPr>
            <p:cNvSpPr txBox="1"/>
            <p:nvPr/>
          </p:nvSpPr>
          <p:spPr>
            <a:xfrm>
              <a:off x="1435765" y="5115843"/>
              <a:ext cx="3004217" cy="46221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/>
            <a:p>
              <a:pPr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altLang="ko-KR" sz="2300" b="1" dirty="0">
                  <a:solidFill>
                    <a:srgbClr val="0070C0"/>
                  </a:solidFill>
                  <a:latin typeface="Arial Rounded MT Bold" panose="020F0704030504030204" pitchFamily="34" charset="0"/>
                  <a:ea typeface="+mj-ea"/>
                  <a:cs typeface="Arial" panose="020B0604020202020204" pitchFamily="34" charset="0"/>
                </a:rPr>
                <a:t>HealthCare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46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 descr="No sign">
            <a:extLst>
              <a:ext uri="{FF2B5EF4-FFF2-40B4-BE49-F238E27FC236}">
                <a16:creationId xmlns:a16="http://schemas.microsoft.com/office/drawing/2014/main" id="{5684F062-80F4-4C18-B3F4-4CC666E30A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6475" y="5913986"/>
            <a:ext cx="843948" cy="843948"/>
          </a:xfrm>
          <a:prstGeom prst="rect">
            <a:avLst/>
          </a:prstGeom>
        </p:spPr>
      </p:pic>
      <p:sp>
        <p:nvSpPr>
          <p:cNvPr id="47" name="Rectangle 32">
            <a:extLst>
              <a:ext uri="{FF2B5EF4-FFF2-40B4-BE49-F238E27FC236}">
                <a16:creationId xmlns:a16="http://schemas.microsoft.com/office/drawing/2014/main" id="{9EC39500-02F7-4972-B2BD-E601C427DEF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6571" y="278410"/>
            <a:ext cx="11348624" cy="27810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72009" tIns="72009" rIns="72009" bIns="72009" anchor="ctr"/>
          <a:lstStyle/>
          <a:p>
            <a:pPr defTabSz="895350" latinLnBrk="0">
              <a:buClr>
                <a:srgbClr val="002960"/>
              </a:buClr>
              <a:defRPr/>
            </a:pPr>
            <a:endParaRPr lang="ko-KR" altLang="en-US" sz="4000" b="1" kern="0" dirty="0">
              <a:solidFill>
                <a:srgbClr val="0066CC"/>
              </a:solidFill>
              <a:latin typeface="Arial Rounded MT Bold" panose="020F0704030504030204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id="{70F90D26-9A51-420E-AC91-892751017946}"/>
              </a:ext>
            </a:extLst>
          </p:cNvPr>
          <p:cNvSpPr>
            <a:spLocks/>
          </p:cNvSpPr>
          <p:nvPr/>
        </p:nvSpPr>
        <p:spPr bwMode="auto">
          <a:xfrm rot="10800000">
            <a:off x="1821304" y="3044212"/>
            <a:ext cx="9769334" cy="2994122"/>
          </a:xfrm>
          <a:custGeom>
            <a:avLst/>
            <a:gdLst/>
            <a:ahLst/>
            <a:cxnLst>
              <a:cxn ang="0">
                <a:pos x="1174" y="0"/>
              </a:cxn>
              <a:cxn ang="0">
                <a:pos x="0" y="186"/>
              </a:cxn>
              <a:cxn ang="0">
                <a:pos x="338" y="186"/>
              </a:cxn>
              <a:cxn ang="0">
                <a:pos x="111" y="399"/>
              </a:cxn>
              <a:cxn ang="0">
                <a:pos x="2259" y="399"/>
              </a:cxn>
              <a:cxn ang="0">
                <a:pos x="2032" y="186"/>
              </a:cxn>
              <a:cxn ang="0">
                <a:pos x="2371" y="186"/>
              </a:cxn>
              <a:cxn ang="0">
                <a:pos x="1174" y="0"/>
              </a:cxn>
            </a:cxnLst>
            <a:rect l="0" t="0" r="r" b="b"/>
            <a:pathLst>
              <a:path w="2372" h="400">
                <a:moveTo>
                  <a:pt x="1174" y="0"/>
                </a:moveTo>
                <a:lnTo>
                  <a:pt x="0" y="186"/>
                </a:lnTo>
                <a:lnTo>
                  <a:pt x="338" y="186"/>
                </a:lnTo>
                <a:lnTo>
                  <a:pt x="111" y="399"/>
                </a:lnTo>
                <a:lnTo>
                  <a:pt x="2259" y="399"/>
                </a:lnTo>
                <a:lnTo>
                  <a:pt x="2032" y="186"/>
                </a:lnTo>
                <a:lnTo>
                  <a:pt x="2371" y="186"/>
                </a:lnTo>
                <a:lnTo>
                  <a:pt x="1174" y="0"/>
                </a:lnTo>
              </a:path>
            </a:pathLst>
          </a:custGeom>
          <a:gradFill rotWithShape="0">
            <a:gsLst>
              <a:gs pos="0">
                <a:srgbClr val="8CBBEE"/>
              </a:gs>
              <a:gs pos="100000">
                <a:srgbClr val="8CBBEE">
                  <a:gamma/>
                  <a:tint val="20392"/>
                  <a:invGamma/>
                </a:srgbClr>
              </a:gs>
            </a:gsLst>
            <a:lin ang="5400000" scaled="1"/>
          </a:gradFill>
          <a:ln w="9525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/>
            <a:endParaRPr lang="ko-KR" altLang="en-US" sz="1200" b="1" kern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0F394-26A7-4CFA-84E7-811683D1DCFB}"/>
              </a:ext>
            </a:extLst>
          </p:cNvPr>
          <p:cNvSpPr txBox="1"/>
          <p:nvPr/>
        </p:nvSpPr>
        <p:spPr>
          <a:xfrm>
            <a:off x="2155970" y="1189900"/>
            <a:ext cx="29038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50"/>
                </a:solidFill>
                <a:latin typeface="Arial Rounded MT Bold" panose="020F0704030504030204" pitchFamily="34" charset="0"/>
              </a:rPr>
              <a:t>+ Higher Income</a:t>
            </a:r>
          </a:p>
          <a:p>
            <a:pPr algn="ctr"/>
            <a:r>
              <a:rPr lang="en-US" altLang="ko-KR" dirty="0">
                <a:solidFill>
                  <a:srgbClr val="00B050"/>
                </a:solidFill>
                <a:latin typeface="Arial Rounded MT Bold" panose="020F0704030504030204" pitchFamily="34" charset="0"/>
              </a:rPr>
              <a:t>+ Higher Education</a:t>
            </a:r>
          </a:p>
          <a:p>
            <a:pPr algn="ctr"/>
            <a:r>
              <a:rPr lang="en-US" altLang="ko-KR" dirty="0">
                <a:solidFill>
                  <a:srgbClr val="00B050"/>
                </a:solidFill>
                <a:latin typeface="Arial Rounded MT Bold" panose="020F0704030504030204" pitchFamily="34" charset="0"/>
              </a:rPr>
              <a:t>+ More High-tech job</a:t>
            </a:r>
          </a:p>
          <a:p>
            <a:pPr algn="ctr"/>
            <a:r>
              <a:rPr lang="en-US" altLang="ko-KR" dirty="0">
                <a:solidFill>
                  <a:srgbClr val="00B050"/>
                </a:solidFill>
                <a:latin typeface="Arial Rounded MT Bold" panose="020F0704030504030204" pitchFamily="34" charset="0"/>
              </a:rPr>
              <a:t>+ Lower Uninsured</a:t>
            </a:r>
          </a:p>
          <a:p>
            <a:pPr algn="ctr"/>
            <a:r>
              <a:rPr lang="en-US" altLang="ko-KR" dirty="0">
                <a:solidFill>
                  <a:srgbClr val="00B050"/>
                </a:solidFill>
                <a:latin typeface="Arial Rounded MT Bold" panose="020F0704030504030204" pitchFamily="34" charset="0"/>
              </a:rPr>
              <a:t>+ Lower Disease fatality </a:t>
            </a:r>
            <a:endParaRPr lang="ko-KR" altLang="en-US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A7DCF1-CC51-4102-8B3A-C4DC2D0403C7}"/>
              </a:ext>
            </a:extLst>
          </p:cNvPr>
          <p:cNvSpPr txBox="1"/>
          <p:nvPr/>
        </p:nvSpPr>
        <p:spPr>
          <a:xfrm>
            <a:off x="7844110" y="1215080"/>
            <a:ext cx="36262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Arial Rounded MT Bold" panose="020F0704030504030204" pitchFamily="34" charset="0"/>
              </a:rPr>
              <a:t>- Higher Poverty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Arial Rounded MT Bold" panose="020F0704030504030204" pitchFamily="34" charset="0"/>
              </a:rPr>
              <a:t>- More Homeless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Arial Rounded MT Bold" panose="020F0704030504030204" pitchFamily="34" charset="0"/>
              </a:rPr>
              <a:t>- Higher Medicaid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Arial Rounded MT Bold" panose="020F0704030504030204" pitchFamily="34" charset="0"/>
              </a:rPr>
              <a:t>- Longer Hospital time with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Arial Rounded MT Bold" panose="020F0704030504030204" pitchFamily="34" charset="0"/>
              </a:rPr>
              <a:t>- Lower Patient Satisfaction </a:t>
            </a:r>
            <a:endParaRPr lang="ko-KR" altLang="en-US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Graphic 8" descr="Angel face outline">
            <a:extLst>
              <a:ext uri="{FF2B5EF4-FFF2-40B4-BE49-F238E27FC236}">
                <a16:creationId xmlns:a16="http://schemas.microsoft.com/office/drawing/2014/main" id="{C7C6DB89-294A-42DE-9B75-B433146FE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0382" y="496525"/>
            <a:ext cx="759745" cy="759745"/>
          </a:xfrm>
          <a:prstGeom prst="rect">
            <a:avLst/>
          </a:prstGeom>
        </p:spPr>
      </p:pic>
      <p:pic>
        <p:nvPicPr>
          <p:cNvPr id="11" name="Graphic 10" descr="Angry face outline">
            <a:extLst>
              <a:ext uri="{FF2B5EF4-FFF2-40B4-BE49-F238E27FC236}">
                <a16:creationId xmlns:a16="http://schemas.microsoft.com/office/drawing/2014/main" id="{6CFF6A2C-1953-45CE-BF55-3C38F11BF2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36574" y="504966"/>
            <a:ext cx="759746" cy="75974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B478501-425F-484A-BF36-0C17094BA65E}"/>
              </a:ext>
            </a:extLst>
          </p:cNvPr>
          <p:cNvGrpSpPr/>
          <p:nvPr/>
        </p:nvGrpSpPr>
        <p:grpSpPr>
          <a:xfrm>
            <a:off x="4344448" y="1048121"/>
            <a:ext cx="4328143" cy="3838060"/>
            <a:chOff x="4798222" y="1789915"/>
            <a:chExt cx="4030701" cy="3838060"/>
          </a:xfrm>
        </p:grpSpPr>
        <p:pic>
          <p:nvPicPr>
            <p:cNvPr id="6" name="Graphic 5" descr="Confused person">
              <a:extLst>
                <a:ext uri="{FF2B5EF4-FFF2-40B4-BE49-F238E27FC236}">
                  <a16:creationId xmlns:a16="http://schemas.microsoft.com/office/drawing/2014/main" id="{D6022224-EEFE-4E25-AB86-D5C17F05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98222" y="1789915"/>
              <a:ext cx="4030701" cy="3838060"/>
            </a:xfrm>
            <a:prstGeom prst="rect">
              <a:avLst/>
            </a:prstGeom>
          </p:spPr>
        </p:pic>
        <p:pic>
          <p:nvPicPr>
            <p:cNvPr id="19" name="Graphic 18" descr="Question mark">
              <a:extLst>
                <a:ext uri="{FF2B5EF4-FFF2-40B4-BE49-F238E27FC236}">
                  <a16:creationId xmlns:a16="http://schemas.microsoft.com/office/drawing/2014/main" id="{3740692E-9319-4B96-9AA4-FEEB996DC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50821" y="1978254"/>
              <a:ext cx="525501" cy="52550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4F8287-8EF6-4C78-B2E4-36B6AB50B213}"/>
                </a:ext>
              </a:extLst>
            </p:cNvPr>
            <p:cNvSpPr txBox="1"/>
            <p:nvPr/>
          </p:nvSpPr>
          <p:spPr>
            <a:xfrm>
              <a:off x="6150179" y="2737123"/>
              <a:ext cx="13267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 Rounded MT Bold" panose="020F0704030504030204" pitchFamily="34" charset="0"/>
                </a:rPr>
                <a:t>COVID</a:t>
              </a:r>
            </a:p>
            <a:p>
              <a:pPr algn="ctr"/>
              <a:r>
                <a:rPr lang="en-US" altLang="ko-KR" sz="1600" dirty="0">
                  <a:latin typeface="Arial Rounded MT Bold" panose="020F0704030504030204" pitchFamily="34" charset="0"/>
                </a:rPr>
                <a:t>HIGH</a:t>
              </a:r>
            </a:p>
            <a:p>
              <a:pPr algn="ctr"/>
              <a:r>
                <a:rPr lang="en-US" altLang="ko-KR" sz="1600" dirty="0">
                  <a:latin typeface="Arial Rounded MT Bold" panose="020F0704030504030204" pitchFamily="34" charset="0"/>
                </a:rPr>
                <a:t>States</a:t>
              </a:r>
              <a:endParaRPr lang="ko-KR" altLang="en-US" sz="1600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717C876-C754-40CD-BCB4-A22F766C8445}"/>
              </a:ext>
            </a:extLst>
          </p:cNvPr>
          <p:cNvSpPr txBox="1"/>
          <p:nvPr/>
        </p:nvSpPr>
        <p:spPr>
          <a:xfrm>
            <a:off x="5290510" y="6151294"/>
            <a:ext cx="319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No More COVID AGAIN !!!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CAC4F4-4CF2-46EE-A65B-5A21A131E379}"/>
              </a:ext>
            </a:extLst>
          </p:cNvPr>
          <p:cNvSpPr txBox="1"/>
          <p:nvPr/>
        </p:nvSpPr>
        <p:spPr>
          <a:xfrm>
            <a:off x="7990541" y="3326707"/>
            <a:ext cx="2477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Polarization</a:t>
            </a:r>
          </a:p>
          <a:p>
            <a:r>
              <a:rPr lang="en-US" altLang="ko-KR" dirty="0">
                <a:latin typeface="Arial Rounded MT Bold" panose="020F0704030504030204" pitchFamily="34" charset="0"/>
              </a:rPr>
              <a:t>Imbalance</a:t>
            </a:r>
          </a:p>
          <a:p>
            <a:r>
              <a:rPr lang="en-US" altLang="ko-KR" dirty="0">
                <a:latin typeface="Arial Rounded MT Bold" panose="020F0704030504030204" pitchFamily="34" charset="0"/>
              </a:rPr>
              <a:t>Social Structure </a:t>
            </a:r>
          </a:p>
          <a:p>
            <a:r>
              <a:rPr lang="en-US" altLang="ko-KR" dirty="0">
                <a:latin typeface="Arial Rounded MT Bold" panose="020F0704030504030204" pitchFamily="34" charset="0"/>
              </a:rPr>
              <a:t>Hospital Process 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E67570-06CD-4F3B-82CF-8F609C324CAB}"/>
              </a:ext>
            </a:extLst>
          </p:cNvPr>
          <p:cNvSpPr/>
          <p:nvPr/>
        </p:nvSpPr>
        <p:spPr>
          <a:xfrm>
            <a:off x="842675" y="3316701"/>
            <a:ext cx="1418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Problem is 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071F1F-75D0-4DEF-AF25-E002E09D140F}"/>
              </a:ext>
            </a:extLst>
          </p:cNvPr>
          <p:cNvSpPr/>
          <p:nvPr/>
        </p:nvSpPr>
        <p:spPr>
          <a:xfrm>
            <a:off x="576571" y="3859568"/>
            <a:ext cx="23609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Detail Measures </a:t>
            </a:r>
          </a:p>
          <a:p>
            <a:pPr algn="ctr"/>
            <a:r>
              <a:rPr lang="en-US" altLang="ko-KR" dirty="0">
                <a:latin typeface="Arial Rounded MT Bold" panose="020F0704030504030204" pitchFamily="34" charset="0"/>
              </a:rPr>
              <a:t>Required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D5FFA5-0789-4929-8A24-3CA5F0725FA7}"/>
              </a:ext>
            </a:extLst>
          </p:cNvPr>
          <p:cNvSpPr txBox="1"/>
          <p:nvPr/>
        </p:nvSpPr>
        <p:spPr>
          <a:xfrm rot="944846">
            <a:off x="3448364" y="5176252"/>
            <a:ext cx="331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Arial Rounded MT Bold" panose="020F0704030504030204" pitchFamily="34" charset="0"/>
              </a:rPr>
              <a:t>NOT</a:t>
            </a:r>
            <a:r>
              <a:rPr lang="en-US" altLang="ko-KR" dirty="0">
                <a:latin typeface="Arial Rounded MT Bold" panose="020F0704030504030204" pitchFamily="34" charset="0"/>
              </a:rPr>
              <a:t> from State perspective 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8EA849-85E3-45B9-A679-4A5865F20FD4}"/>
              </a:ext>
            </a:extLst>
          </p:cNvPr>
          <p:cNvSpPr txBox="1"/>
          <p:nvPr/>
        </p:nvSpPr>
        <p:spPr>
          <a:xfrm rot="20665177">
            <a:off x="6896314" y="5074121"/>
            <a:ext cx="370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Arial Rounded MT Bold" panose="020F0704030504030204" pitchFamily="34" charset="0"/>
              </a:rPr>
              <a:t>BUT</a:t>
            </a:r>
            <a:r>
              <a:rPr lang="en-US" altLang="ko-KR" dirty="0">
                <a:latin typeface="Arial Rounded MT Bold" panose="020F0704030504030204" pitchFamily="34" charset="0"/>
              </a:rPr>
              <a:t> from County perspective 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A063EE05-A2F1-416C-9689-1246DB07F900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gray">
          <a:xfrm>
            <a:off x="576571" y="3436417"/>
            <a:ext cx="2058762" cy="367549"/>
          </a:xfrm>
          <a:custGeom>
            <a:avLst/>
            <a:gdLst>
              <a:gd name="T0" fmla="*/ 0 w 2647"/>
              <a:gd name="T1" fmla="*/ 123 h 123"/>
              <a:gd name="T2" fmla="*/ 2647 w 2647"/>
              <a:gd name="T3" fmla="*/ 123 h 123"/>
              <a:gd name="T4" fmla="*/ 2451 w 2647"/>
              <a:gd name="T5" fmla="*/ 0 h 123"/>
              <a:gd name="T6" fmla="*/ 2451 w 2647"/>
              <a:gd name="T7" fmla="*/ 91 h 123"/>
              <a:gd name="T8" fmla="*/ 0 w 2647"/>
              <a:gd name="T9" fmla="*/ 91 h 1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47"/>
              <a:gd name="T16" fmla="*/ 0 h 123"/>
              <a:gd name="T17" fmla="*/ 2647 w 2647"/>
              <a:gd name="T18" fmla="*/ 123 h 1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47" h="123">
                <a:moveTo>
                  <a:pt x="0" y="123"/>
                </a:moveTo>
                <a:lnTo>
                  <a:pt x="2647" y="123"/>
                </a:lnTo>
                <a:lnTo>
                  <a:pt x="2451" y="0"/>
                </a:lnTo>
                <a:lnTo>
                  <a:pt x="2451" y="91"/>
                </a:lnTo>
                <a:lnTo>
                  <a:pt x="0" y="91"/>
                </a:lnTo>
              </a:path>
            </a:pathLst>
          </a:custGeom>
          <a:gradFill rotWithShape="1">
            <a:gsLst>
              <a:gs pos="0">
                <a:srgbClr val="C7E0FB"/>
              </a:gs>
              <a:gs pos="100000">
                <a:srgbClr val="0066CC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F680B9CD-F1E2-40AA-93E2-2D6E0B8547D4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gray">
          <a:xfrm>
            <a:off x="576571" y="4242493"/>
            <a:ext cx="2548759" cy="367549"/>
          </a:xfrm>
          <a:custGeom>
            <a:avLst/>
            <a:gdLst>
              <a:gd name="T0" fmla="*/ 0 w 2647"/>
              <a:gd name="T1" fmla="*/ 123 h 123"/>
              <a:gd name="T2" fmla="*/ 2647 w 2647"/>
              <a:gd name="T3" fmla="*/ 123 h 123"/>
              <a:gd name="T4" fmla="*/ 2451 w 2647"/>
              <a:gd name="T5" fmla="*/ 0 h 123"/>
              <a:gd name="T6" fmla="*/ 2451 w 2647"/>
              <a:gd name="T7" fmla="*/ 91 h 123"/>
              <a:gd name="T8" fmla="*/ 0 w 2647"/>
              <a:gd name="T9" fmla="*/ 91 h 1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47"/>
              <a:gd name="T16" fmla="*/ 0 h 123"/>
              <a:gd name="T17" fmla="*/ 2647 w 2647"/>
              <a:gd name="T18" fmla="*/ 123 h 1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47" h="123">
                <a:moveTo>
                  <a:pt x="0" y="123"/>
                </a:moveTo>
                <a:lnTo>
                  <a:pt x="2647" y="123"/>
                </a:lnTo>
                <a:lnTo>
                  <a:pt x="2451" y="0"/>
                </a:lnTo>
                <a:lnTo>
                  <a:pt x="2451" y="91"/>
                </a:lnTo>
                <a:lnTo>
                  <a:pt x="0" y="91"/>
                </a:lnTo>
              </a:path>
            </a:pathLst>
          </a:custGeom>
          <a:gradFill rotWithShape="1">
            <a:gsLst>
              <a:gs pos="0">
                <a:srgbClr val="C7E0FB"/>
              </a:gs>
              <a:gs pos="100000">
                <a:srgbClr val="0066CC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AEC1CA-1D45-4A1C-8395-B561B00020DA}"/>
              </a:ext>
            </a:extLst>
          </p:cNvPr>
          <p:cNvSpPr txBox="1"/>
          <p:nvPr/>
        </p:nvSpPr>
        <p:spPr>
          <a:xfrm>
            <a:off x="3735466" y="3277358"/>
            <a:ext cx="2195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Diversity</a:t>
            </a:r>
          </a:p>
          <a:p>
            <a:r>
              <a:rPr lang="en-US" altLang="ko-KR" dirty="0">
                <a:latin typeface="Arial Rounded MT Bold" panose="020F0704030504030204" pitchFamily="34" charset="0"/>
              </a:rPr>
              <a:t>Size </a:t>
            </a:r>
          </a:p>
          <a:p>
            <a:r>
              <a:rPr lang="en-US" altLang="ko-KR" dirty="0">
                <a:latin typeface="Arial Rounded MT Bold" panose="020F0704030504030204" pitchFamily="34" charset="0"/>
              </a:rPr>
              <a:t>Personal attribute</a:t>
            </a:r>
          </a:p>
          <a:p>
            <a:r>
              <a:rPr lang="en-US" altLang="ko-KR" dirty="0">
                <a:latin typeface="Arial Rounded MT Bold" panose="020F0704030504030204" pitchFamily="34" charset="0"/>
              </a:rPr>
              <a:t>Hospital Ability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042B0B-C42D-4A8B-A0F8-A74880D3F050}"/>
              </a:ext>
            </a:extLst>
          </p:cNvPr>
          <p:cNvSpPr/>
          <p:nvPr/>
        </p:nvSpPr>
        <p:spPr>
          <a:xfrm flipH="1">
            <a:off x="2998238" y="3227001"/>
            <a:ext cx="429245" cy="12464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</a:t>
            </a:r>
          </a:p>
          <a:p>
            <a:pPr algn="ctr"/>
            <a:r>
              <a:rPr lang="en-US" altLang="ko-KR" sz="2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</a:t>
            </a:r>
          </a:p>
          <a:p>
            <a:pPr algn="ctr"/>
            <a:r>
              <a:rPr lang="en-US" altLang="ko-KR" sz="2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</a:t>
            </a:r>
            <a:endParaRPr lang="ko-KR" altLang="en-US" sz="25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07EE145-169D-419B-BC1A-33F59C11189D}"/>
              </a:ext>
            </a:extLst>
          </p:cNvPr>
          <p:cNvSpPr/>
          <p:nvPr/>
        </p:nvSpPr>
        <p:spPr>
          <a:xfrm flipH="1">
            <a:off x="7233538" y="3263935"/>
            <a:ext cx="676476" cy="12464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</a:t>
            </a:r>
          </a:p>
          <a:p>
            <a:pPr algn="ctr"/>
            <a:r>
              <a:rPr lang="en-US" altLang="ko-KR" sz="2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</a:t>
            </a:r>
            <a:endParaRPr lang="en-US" altLang="ko-KR" sz="25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altLang="ko-KR" sz="2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</a:t>
            </a:r>
            <a:endParaRPr lang="ko-KR" altLang="en-US" sz="25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26B883-22D8-4058-A837-A81CBCA7027D}"/>
              </a:ext>
            </a:extLst>
          </p:cNvPr>
          <p:cNvSpPr/>
          <p:nvPr/>
        </p:nvSpPr>
        <p:spPr>
          <a:xfrm flipH="1">
            <a:off x="3300391" y="3225464"/>
            <a:ext cx="42924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J</a:t>
            </a:r>
          </a:p>
          <a:p>
            <a:pPr algn="ctr"/>
            <a:r>
              <a:rPr lang="en-US" altLang="ko-KR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UST</a:t>
            </a:r>
            <a:endParaRPr lang="ko-KR" alt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9850CB-AC8E-4B1A-981E-BC83CBACCA0D}"/>
              </a:ext>
            </a:extLst>
          </p:cNvPr>
          <p:cNvSpPr/>
          <p:nvPr/>
        </p:nvSpPr>
        <p:spPr>
          <a:xfrm flipH="1">
            <a:off x="7628948" y="3287995"/>
            <a:ext cx="42924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</a:t>
            </a:r>
          </a:p>
          <a:p>
            <a:pPr algn="ctr"/>
            <a:r>
              <a:rPr lang="en-US" altLang="ko-K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lang="en-US" altLang="ko-K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</a:t>
            </a:r>
          </a:p>
          <a:p>
            <a:pPr algn="ctr"/>
            <a:r>
              <a:rPr lang="en-US" altLang="ko-KR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</a:t>
            </a:r>
          </a:p>
          <a:p>
            <a:pPr algn="ctr"/>
            <a:r>
              <a:rPr lang="en-US" altLang="ko-K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lang="en-US" altLang="ko-KR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</a:t>
            </a:r>
            <a:endParaRPr lang="ko-KR" altLang="en-US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6C6957-4760-432D-87AF-F3A063A68E3A}"/>
              </a:ext>
            </a:extLst>
          </p:cNvPr>
          <p:cNvSpPr txBox="1"/>
          <p:nvPr/>
        </p:nvSpPr>
        <p:spPr>
          <a:xfrm>
            <a:off x="5067661" y="638605"/>
            <a:ext cx="319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SOMEWHAT CONFUSED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296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A84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1C012219-6615-446D-B6FB-8F2BC3B0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572" y="490464"/>
            <a:ext cx="2890320" cy="33936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DD350F-3937-4B06-A351-80C299981816}"/>
              </a:ext>
            </a:extLst>
          </p:cNvPr>
          <p:cNvSpPr txBox="1"/>
          <p:nvPr/>
        </p:nvSpPr>
        <p:spPr>
          <a:xfrm>
            <a:off x="3100500" y="2450237"/>
            <a:ext cx="51455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It’s DONE !!!</a:t>
            </a:r>
            <a:endParaRPr lang="ko-KR" altLang="en-US" sz="10000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275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3" name="Graphic 42" descr="Office Worker">
            <a:extLst>
              <a:ext uri="{FF2B5EF4-FFF2-40B4-BE49-F238E27FC236}">
                <a16:creationId xmlns:a16="http://schemas.microsoft.com/office/drawing/2014/main" id="{AE3A9445-D89F-4C0E-A965-6AE9A4925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6574" y="3280567"/>
            <a:ext cx="2746230" cy="274623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DEADFA-FEF7-4685-AD62-2DC5B9E0344D}"/>
              </a:ext>
            </a:extLst>
          </p:cNvPr>
          <p:cNvSpPr txBox="1"/>
          <p:nvPr/>
        </p:nvSpPr>
        <p:spPr>
          <a:xfrm>
            <a:off x="517690" y="2037697"/>
            <a:ext cx="4069808" cy="17283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100" b="1" dirty="0">
                <a:solidFill>
                  <a:srgbClr val="000000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   PROJECT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100" b="1" kern="1200" dirty="0">
                <a:solidFill>
                  <a:srgbClr val="000000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A2B5C7-CCD5-4CBA-A3F3-1258CE56E37A}"/>
              </a:ext>
            </a:extLst>
          </p:cNvPr>
          <p:cNvSpPr txBox="1"/>
          <p:nvPr/>
        </p:nvSpPr>
        <p:spPr>
          <a:xfrm>
            <a:off x="6580587" y="393229"/>
            <a:ext cx="4579748" cy="14743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700" b="1" dirty="0">
                <a:solidFill>
                  <a:schemeClr val="bg1">
                    <a:lumMod val="95000"/>
                  </a:schemeClr>
                </a:solidFill>
                <a:highlight>
                  <a:srgbClr val="FF0000"/>
                </a:highlight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The Most Powerful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700" b="1" dirty="0">
                <a:solidFill>
                  <a:schemeClr val="bg1">
                    <a:lumMod val="95000"/>
                  </a:schemeClr>
                </a:solidFill>
                <a:highlight>
                  <a:srgbClr val="FF0000"/>
                </a:highlight>
                <a:latin typeface="Arial Rounded MT Bold" panose="020F0704030504030204" pitchFamily="34" charset="0"/>
                <a:cs typeface="Arial" panose="020B0604020202020204" pitchFamily="34" charset="0"/>
              </a:rPr>
              <a:t>The Most Urgent Issue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500" b="1" dirty="0">
                <a:solidFill>
                  <a:srgbClr val="00000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2300" b="1" dirty="0">
                <a:solidFill>
                  <a:srgbClr val="00000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at everywhere NOW </a:t>
            </a:r>
          </a:p>
        </p:txBody>
      </p:sp>
      <p:pic>
        <p:nvPicPr>
          <p:cNvPr id="12" name="Graphic 11" descr="Inpatient">
            <a:extLst>
              <a:ext uri="{FF2B5EF4-FFF2-40B4-BE49-F238E27FC236}">
                <a16:creationId xmlns:a16="http://schemas.microsoft.com/office/drawing/2014/main" id="{B399FED2-1FC0-4F97-B5A1-E60242A12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20338" y="476574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C44F21-DDEE-40EB-BC51-07EB039B7EA1}"/>
              </a:ext>
            </a:extLst>
          </p:cNvPr>
          <p:cNvSpPr txBox="1"/>
          <p:nvPr/>
        </p:nvSpPr>
        <p:spPr>
          <a:xfrm>
            <a:off x="6894235" y="2937819"/>
            <a:ext cx="4579748" cy="4216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Jan 15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latin typeface="Arial Rounded MT Bold" panose="020F0704030504030204" pitchFamily="34" charset="0"/>
              </a:rPr>
              <a:t>First USA Case in Washington</a:t>
            </a:r>
            <a:endParaRPr lang="en-US" altLang="ko-KR" sz="1200" b="1" dirty="0">
              <a:solidFill>
                <a:srgbClr val="000000"/>
              </a:solidFill>
              <a:latin typeface="Arial Rounded MT Bold" panose="020F070403050403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8DF85F-3F3D-44E9-8398-10B4E8BAEF9F}"/>
              </a:ext>
            </a:extLst>
          </p:cNvPr>
          <p:cNvSpPr txBox="1"/>
          <p:nvPr/>
        </p:nvSpPr>
        <p:spPr>
          <a:xfrm>
            <a:off x="6884639" y="2263789"/>
            <a:ext cx="4579748" cy="4216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Jan 5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latin typeface="Arial Rounded MT Bold" panose="020F0704030504030204" pitchFamily="34" charset="0"/>
              </a:rPr>
              <a:t>WHO published new virus news with first outbreak in China</a:t>
            </a:r>
            <a:endParaRPr lang="en-US" altLang="ko-KR" sz="1200" b="1" dirty="0">
              <a:solidFill>
                <a:srgbClr val="000000"/>
              </a:solidFill>
              <a:latin typeface="Arial Rounded MT Bold" panose="020F070403050403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4E0026-CF6E-4445-8C90-8A6C74A41FEA}"/>
              </a:ext>
            </a:extLst>
          </p:cNvPr>
          <p:cNvSpPr txBox="1"/>
          <p:nvPr/>
        </p:nvSpPr>
        <p:spPr>
          <a:xfrm>
            <a:off x="6894235" y="4328793"/>
            <a:ext cx="4579748" cy="5925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Mar 7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latin typeface="Arial Rounded MT Bold" panose="020F0704030504030204" pitchFamily="34" charset="0"/>
              </a:rPr>
              <a:t>NY declares  a Disaster Emergency</a:t>
            </a:r>
            <a:endParaRPr lang="en-US" altLang="ko-KR" sz="1200" b="1" dirty="0">
              <a:solidFill>
                <a:srgbClr val="000000"/>
              </a:solidFill>
              <a:latin typeface="Arial Rounded MT Bold" panose="020F070403050403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4153EB-FE28-4132-AED4-C9C5021D99D2}"/>
              </a:ext>
            </a:extLst>
          </p:cNvPr>
          <p:cNvSpPr txBox="1"/>
          <p:nvPr/>
        </p:nvSpPr>
        <p:spPr>
          <a:xfrm>
            <a:off x="6894235" y="5025876"/>
            <a:ext cx="4579748" cy="5925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Mar 16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latin typeface="Arial Rounded MT Bold" panose="020F0704030504030204" pitchFamily="34" charset="0"/>
              </a:rPr>
              <a:t>NY orders shut down, CA shelter in place </a:t>
            </a:r>
            <a:endParaRPr lang="en-US" altLang="ko-KR" sz="1200" b="1" dirty="0">
              <a:solidFill>
                <a:srgbClr val="000000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924B96-98A4-40AE-8A0F-ED993D904394}"/>
              </a:ext>
            </a:extLst>
          </p:cNvPr>
          <p:cNvSpPr txBox="1"/>
          <p:nvPr/>
        </p:nvSpPr>
        <p:spPr>
          <a:xfrm>
            <a:off x="6894235" y="3631710"/>
            <a:ext cx="4579748" cy="5925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Mar 6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latin typeface="Arial Rounded MT Bold" panose="020F0704030504030204" pitchFamily="34" charset="0"/>
              </a:rPr>
              <a:t>Last In-Person Class at Hofstra University</a:t>
            </a:r>
            <a:endParaRPr lang="en-US" altLang="ko-KR" sz="1200" b="1" dirty="0">
              <a:solidFill>
                <a:srgbClr val="000000"/>
              </a:solidFill>
              <a:latin typeface="Arial Rounded MT Bold" panose="020F070403050403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A6B606-4405-4AEE-B01A-536D2E441A68}"/>
              </a:ext>
            </a:extLst>
          </p:cNvPr>
          <p:cNvSpPr txBox="1"/>
          <p:nvPr/>
        </p:nvSpPr>
        <p:spPr>
          <a:xfrm>
            <a:off x="6900920" y="5731462"/>
            <a:ext cx="4579748" cy="5925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Apr 28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latin typeface="Arial Rounded MT Bold" panose="020F0704030504030204" pitchFamily="34" charset="0"/>
              </a:rPr>
              <a:t>Total Cases across USA surpassed 1 million</a:t>
            </a:r>
            <a:endParaRPr lang="en-US" altLang="ko-KR" sz="1200" b="1" dirty="0">
              <a:solidFill>
                <a:srgbClr val="000000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Graphic 26" descr="Medical">
            <a:extLst>
              <a:ext uri="{FF2B5EF4-FFF2-40B4-BE49-F238E27FC236}">
                <a16:creationId xmlns:a16="http://schemas.microsoft.com/office/drawing/2014/main" id="{5019E4E7-640A-4FDA-9259-A60E1AE41D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11809" y="2240376"/>
            <a:ext cx="340853" cy="340853"/>
          </a:xfrm>
          <a:prstGeom prst="rect">
            <a:avLst/>
          </a:prstGeom>
        </p:spPr>
      </p:pic>
      <p:pic>
        <p:nvPicPr>
          <p:cNvPr id="28" name="Graphic 27" descr="Medical">
            <a:extLst>
              <a:ext uri="{FF2B5EF4-FFF2-40B4-BE49-F238E27FC236}">
                <a16:creationId xmlns:a16="http://schemas.microsoft.com/office/drawing/2014/main" id="{C700DAD6-B35A-4B4C-B990-856A881A5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11809" y="2865608"/>
            <a:ext cx="340853" cy="340853"/>
          </a:xfrm>
          <a:prstGeom prst="rect">
            <a:avLst/>
          </a:prstGeom>
        </p:spPr>
      </p:pic>
      <p:pic>
        <p:nvPicPr>
          <p:cNvPr id="29" name="Graphic 28" descr="Medical">
            <a:extLst>
              <a:ext uri="{FF2B5EF4-FFF2-40B4-BE49-F238E27FC236}">
                <a16:creationId xmlns:a16="http://schemas.microsoft.com/office/drawing/2014/main" id="{D9C60FF2-F129-48DA-A245-17F2FCC73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06458" y="3579290"/>
            <a:ext cx="340853" cy="340853"/>
          </a:xfrm>
          <a:prstGeom prst="rect">
            <a:avLst/>
          </a:prstGeom>
        </p:spPr>
      </p:pic>
      <p:pic>
        <p:nvPicPr>
          <p:cNvPr id="30" name="Graphic 29" descr="Medical">
            <a:extLst>
              <a:ext uri="{FF2B5EF4-FFF2-40B4-BE49-F238E27FC236}">
                <a16:creationId xmlns:a16="http://schemas.microsoft.com/office/drawing/2014/main" id="{23C95E73-795B-4F6A-B41C-2050CF510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12716" y="4291342"/>
            <a:ext cx="340853" cy="340853"/>
          </a:xfrm>
          <a:prstGeom prst="rect">
            <a:avLst/>
          </a:prstGeom>
        </p:spPr>
      </p:pic>
      <p:pic>
        <p:nvPicPr>
          <p:cNvPr id="31" name="Graphic 30" descr="Medical">
            <a:extLst>
              <a:ext uri="{FF2B5EF4-FFF2-40B4-BE49-F238E27FC236}">
                <a16:creationId xmlns:a16="http://schemas.microsoft.com/office/drawing/2014/main" id="{4832E615-362B-461D-97D9-1ADD96184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07182" y="4967315"/>
            <a:ext cx="340853" cy="340853"/>
          </a:xfrm>
          <a:prstGeom prst="rect">
            <a:avLst/>
          </a:prstGeom>
        </p:spPr>
      </p:pic>
      <p:pic>
        <p:nvPicPr>
          <p:cNvPr id="32" name="Graphic 31" descr="Medical">
            <a:extLst>
              <a:ext uri="{FF2B5EF4-FFF2-40B4-BE49-F238E27FC236}">
                <a16:creationId xmlns:a16="http://schemas.microsoft.com/office/drawing/2014/main" id="{76958C15-971C-45A6-8D4C-BA70EFACE1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06392" y="5698420"/>
            <a:ext cx="340853" cy="3408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25818F-51C2-49F8-AAD3-ED2F9DBF44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7629" y="3841742"/>
            <a:ext cx="269178" cy="2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64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374F8A2-0356-43AF-8D19-D4425B91D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20" y="855441"/>
            <a:ext cx="10887559" cy="51471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C2ADDD-BD91-4F21-A55D-A8B8585F7AF7}"/>
              </a:ext>
            </a:extLst>
          </p:cNvPr>
          <p:cNvSpPr/>
          <p:nvPr/>
        </p:nvSpPr>
        <p:spPr>
          <a:xfrm>
            <a:off x="6095999" y="1760786"/>
            <a:ext cx="759417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NY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C : 313,836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D : 24,717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DBA357-0B64-42D4-AF4D-AA74BC0335BD}"/>
              </a:ext>
            </a:extLst>
          </p:cNvPr>
          <p:cNvSpPr txBox="1"/>
          <p:nvPr/>
        </p:nvSpPr>
        <p:spPr>
          <a:xfrm>
            <a:off x="10220239" y="118130"/>
            <a:ext cx="1788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2060"/>
                </a:solidFill>
                <a:highlight>
                  <a:srgbClr val="00FFFF"/>
                </a:highlight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  <a:highlight>
                  <a:srgbClr val="00FFFF"/>
                </a:highlight>
                <a:latin typeface="Arial Rounded MT Bold" panose="020F0704030504030204" pitchFamily="34" charset="0"/>
              </a:rPr>
              <a:t>Source : CDC</a:t>
            </a:r>
          </a:p>
          <a:p>
            <a:r>
              <a:rPr lang="en-US" altLang="ko-KR" sz="1500" b="1" dirty="0">
                <a:solidFill>
                  <a:srgbClr val="002060"/>
                </a:solidFill>
                <a:highlight>
                  <a:srgbClr val="00FFFF"/>
                </a:highlight>
                <a:latin typeface="Arial Rounded MT Bold" panose="020F0704030504030204" pitchFamily="34" charset="0"/>
              </a:rPr>
              <a:t>  As of May 6</a:t>
            </a:r>
            <a:endParaRPr lang="ko-KR" altLang="en-US" sz="1500" b="1" dirty="0">
              <a:solidFill>
                <a:srgbClr val="002060"/>
              </a:solidFill>
              <a:highlight>
                <a:srgbClr val="00FFFF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63814B-D129-4B29-B537-FA3A27E1F3C8}"/>
              </a:ext>
            </a:extLst>
          </p:cNvPr>
          <p:cNvSpPr txBox="1"/>
          <p:nvPr/>
        </p:nvSpPr>
        <p:spPr>
          <a:xfrm>
            <a:off x="10011905" y="5602449"/>
            <a:ext cx="1667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C : Number of cases</a:t>
            </a:r>
          </a:p>
          <a:p>
            <a:r>
              <a:rPr lang="en-US" altLang="ko-KR" sz="1000" b="1" dirty="0"/>
              <a:t>D : Number of deaths</a:t>
            </a:r>
            <a:endParaRPr lang="ko-KR" altLang="en-US" sz="1000" b="1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8D9B93E-2E83-4102-95A2-936A71B9B630}"/>
              </a:ext>
            </a:extLst>
          </p:cNvPr>
          <p:cNvSpPr/>
          <p:nvPr/>
        </p:nvSpPr>
        <p:spPr>
          <a:xfrm>
            <a:off x="6731431" y="2638587"/>
            <a:ext cx="759417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NJ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C : 128,269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D : 7,910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E217D13-ABE7-4BAB-BCC6-EA449804FC86}"/>
              </a:ext>
            </a:extLst>
          </p:cNvPr>
          <p:cNvSpPr/>
          <p:nvPr/>
        </p:nvSpPr>
        <p:spPr>
          <a:xfrm>
            <a:off x="3931404" y="3953360"/>
            <a:ext cx="759417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TX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C : 32,332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D : 884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BDF0956-0D8F-4C52-BECE-DE1FEFBC75D8}"/>
              </a:ext>
            </a:extLst>
          </p:cNvPr>
          <p:cNvSpPr/>
          <p:nvPr/>
        </p:nvSpPr>
        <p:spPr>
          <a:xfrm>
            <a:off x="1348353" y="2911100"/>
            <a:ext cx="759417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CA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C : 54,937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D : 2,254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F12CC5A-B78E-40C0-83E8-0D90BA316EFB}"/>
              </a:ext>
            </a:extLst>
          </p:cNvPr>
          <p:cNvSpPr/>
          <p:nvPr/>
        </p:nvSpPr>
        <p:spPr>
          <a:xfrm>
            <a:off x="5894522" y="4091973"/>
            <a:ext cx="759417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FL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C : 36,897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D : 1,399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64EBA93-A207-4D73-B717-E5E9CC89CE5D}"/>
              </a:ext>
            </a:extLst>
          </p:cNvPr>
          <p:cNvSpPr/>
          <p:nvPr/>
        </p:nvSpPr>
        <p:spPr>
          <a:xfrm>
            <a:off x="5703375" y="2423104"/>
            <a:ext cx="759417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PA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C : 50,092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D : 2,458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FAFCEED-0CCF-4DEB-9886-004C286CBBAE}"/>
              </a:ext>
            </a:extLst>
          </p:cNvPr>
          <p:cNvSpPr/>
          <p:nvPr/>
        </p:nvSpPr>
        <p:spPr>
          <a:xfrm>
            <a:off x="4453180" y="2361361"/>
            <a:ext cx="759417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IL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C : 63,840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D : 2,662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AD7E54D-9D21-4616-90EA-D8DA09C3FA82}"/>
              </a:ext>
            </a:extLst>
          </p:cNvPr>
          <p:cNvSpPr/>
          <p:nvPr/>
        </p:nvSpPr>
        <p:spPr>
          <a:xfrm>
            <a:off x="5323667" y="1226094"/>
            <a:ext cx="759417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MI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C : 43,950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D : 4,135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532179-3022-49F2-9DF8-A12BBED6E685}"/>
              </a:ext>
            </a:extLst>
          </p:cNvPr>
          <p:cNvSpPr txBox="1"/>
          <p:nvPr/>
        </p:nvSpPr>
        <p:spPr>
          <a:xfrm>
            <a:off x="458756" y="323335"/>
            <a:ext cx="3074858" cy="4622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2300" b="1" dirty="0">
              <a:solidFill>
                <a:srgbClr val="000000"/>
              </a:solidFill>
              <a:highlight>
                <a:srgbClr val="000080"/>
              </a:highlight>
              <a:latin typeface="Arial Rounded MT Bold" panose="020F070403050403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490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aphic 12" descr="Help">
            <a:extLst>
              <a:ext uri="{FF2B5EF4-FFF2-40B4-BE49-F238E27FC236}">
                <a16:creationId xmlns:a16="http://schemas.microsoft.com/office/drawing/2014/main" id="{7B34E0B0-3097-4775-9EA3-593683BF6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925" y="3549101"/>
            <a:ext cx="2456687" cy="2456687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79D2F9-974C-4B30-B65E-2E54FE9DD95E}"/>
              </a:ext>
            </a:extLst>
          </p:cNvPr>
          <p:cNvSpPr txBox="1"/>
          <p:nvPr/>
        </p:nvSpPr>
        <p:spPr>
          <a:xfrm>
            <a:off x="804484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400" b="1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C36F3-7311-49A6-BC0E-87D10BF6070C}"/>
              </a:ext>
            </a:extLst>
          </p:cNvPr>
          <p:cNvSpPr txBox="1"/>
          <p:nvPr/>
        </p:nvSpPr>
        <p:spPr>
          <a:xfrm>
            <a:off x="1066434" y="1775938"/>
            <a:ext cx="291404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100" b="1" kern="1200" dirty="0">
                <a:solidFill>
                  <a:srgbClr val="000000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Business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100" b="1" kern="1200" dirty="0">
                <a:solidFill>
                  <a:srgbClr val="000000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Question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5B09A3F-3CE0-4F48-B9D5-2B368633E835}"/>
              </a:ext>
            </a:extLst>
          </p:cNvPr>
          <p:cNvSpPr/>
          <p:nvPr/>
        </p:nvSpPr>
        <p:spPr>
          <a:xfrm>
            <a:off x="6421721" y="402957"/>
            <a:ext cx="5464879" cy="2836178"/>
          </a:xfrm>
          <a:prstGeom prst="wedgeRoundRectCallout">
            <a:avLst>
              <a:gd name="adj1" fmla="val 9692"/>
              <a:gd name="adj2" fmla="val 6136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 Rounded MT Bold" panose="020F0704030504030204" pitchFamily="34" charset="0"/>
              </a:rPr>
              <a:t>Why New York becomes the epicenter of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Arial Rounded MT Bold" panose="020F0704030504030204" pitchFamily="34" charset="0"/>
              </a:rPr>
              <a:t>this corona virus? 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Arial Rounded MT Bold" panose="020F0704030504030204" pitchFamily="34" charset="0"/>
              </a:rPr>
              <a:t>Why severity is so different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Arial Rounded MT Bold" panose="020F0704030504030204" pitchFamily="34" charset="0"/>
              </a:rPr>
              <a:t>among states?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Arial Rounded MT Bold" panose="020F0704030504030204" pitchFamily="34" charset="0"/>
              </a:rPr>
              <a:t>Would there be any potential factors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Arial Rounded MT Bold" panose="020F0704030504030204" pitchFamily="34" charset="0"/>
              </a:rPr>
              <a:t>that accelerated the spread?</a:t>
            </a:r>
          </a:p>
          <a:p>
            <a:pPr algn="ctr"/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F9A13-51A7-432C-AEC6-4AE9CB3BA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268" y="3429000"/>
            <a:ext cx="2968054" cy="33360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160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1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5D037A-9E74-48AA-ABE5-DDA319D2C0F0}"/>
              </a:ext>
            </a:extLst>
          </p:cNvPr>
          <p:cNvSpPr txBox="1"/>
          <p:nvPr/>
        </p:nvSpPr>
        <p:spPr>
          <a:xfrm>
            <a:off x="658883" y="1806221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100" b="1" dirty="0">
                <a:solidFill>
                  <a:srgbClr val="000000"/>
                </a:solidFill>
                <a:latin typeface="Arial Rounded MT Bold" panose="020F0704030504030204" pitchFamily="34" charset="0"/>
              </a:rPr>
              <a:t>Literature 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100" b="1" dirty="0">
                <a:solidFill>
                  <a:srgbClr val="000000"/>
                </a:solidFill>
                <a:latin typeface="Arial Rounded MT Bold" panose="020F0704030504030204" pitchFamily="34" charset="0"/>
              </a:rPr>
              <a:t>Review </a:t>
            </a:r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4B01426A-0ACA-43F1-9583-7D50A5D3C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541" y="3684495"/>
            <a:ext cx="2548027" cy="25480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0ABC89-ACFF-4ACE-BB07-ABEB6577994D}"/>
              </a:ext>
            </a:extLst>
          </p:cNvPr>
          <p:cNvSpPr txBox="1"/>
          <p:nvPr/>
        </p:nvSpPr>
        <p:spPr>
          <a:xfrm>
            <a:off x="6527648" y="684972"/>
            <a:ext cx="5373421" cy="435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highlight>
                  <a:srgbClr val="000080"/>
                </a:highlight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KEYWORDS from </a:t>
            </a:r>
            <a:r>
              <a:rPr lang="en-US" altLang="ko-KR" sz="2500" b="1" dirty="0">
                <a:solidFill>
                  <a:schemeClr val="bg1">
                    <a:lumMod val="95000"/>
                  </a:schemeClr>
                </a:solidFill>
                <a:highlight>
                  <a:srgbClr val="000080"/>
                </a:highlight>
                <a:latin typeface="Arial Rounded MT Bold" panose="020F0704030504030204" pitchFamily="34" charset="0"/>
                <a:cs typeface="Arial" panose="020B0604020202020204" pitchFamily="34" charset="0"/>
              </a:rPr>
              <a:t>MEDIA &amp; NEWS </a:t>
            </a:r>
            <a:endParaRPr lang="en-US" altLang="ko-KR" sz="2500" b="1" dirty="0">
              <a:solidFill>
                <a:srgbClr val="000000"/>
              </a:solidFill>
              <a:highlight>
                <a:srgbClr val="000080"/>
              </a:highlight>
              <a:latin typeface="Arial Rounded MT Bold" panose="020F070403050403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0CFCB8-E8C0-41E0-84AE-C649C3304396}"/>
              </a:ext>
            </a:extLst>
          </p:cNvPr>
          <p:cNvGrpSpPr/>
          <p:nvPr/>
        </p:nvGrpSpPr>
        <p:grpSpPr>
          <a:xfrm>
            <a:off x="6576473" y="1874819"/>
            <a:ext cx="5317421" cy="3676953"/>
            <a:chOff x="6576473" y="1874819"/>
            <a:chExt cx="5317421" cy="367695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183A76D-4912-4934-B2D3-780546146D01}"/>
                </a:ext>
              </a:extLst>
            </p:cNvPr>
            <p:cNvSpPr/>
            <p:nvPr/>
          </p:nvSpPr>
          <p:spPr>
            <a:xfrm>
              <a:off x="7248917" y="2229008"/>
              <a:ext cx="3930884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8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C0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Arial Rounded MT Bold" panose="020F0704030504030204" pitchFamily="34" charset="0"/>
                </a:rPr>
                <a:t>Density</a:t>
              </a:r>
              <a:endParaRPr lang="ko-KR" alt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F7724C-6DD1-446E-9F52-FCCE781D147A}"/>
                </a:ext>
              </a:extLst>
            </p:cNvPr>
            <p:cNvSpPr/>
            <p:nvPr/>
          </p:nvSpPr>
          <p:spPr>
            <a:xfrm>
              <a:off x="6576473" y="3249260"/>
              <a:ext cx="3153940" cy="7848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5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Arial Rounded MT Bold" panose="020F0704030504030204" pitchFamily="34" charset="0"/>
                </a:rPr>
                <a:t>Population</a:t>
              </a:r>
              <a:endParaRPr lang="ko-KR" altLang="en-US" sz="4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DD8500-2028-4244-AB7E-66FFD1884D81}"/>
                </a:ext>
              </a:extLst>
            </p:cNvPr>
            <p:cNvSpPr/>
            <p:nvPr/>
          </p:nvSpPr>
          <p:spPr>
            <a:xfrm>
              <a:off x="9578581" y="3947471"/>
              <a:ext cx="2315313" cy="7848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5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Arial Rounded MT Bold" panose="020F0704030504030204" pitchFamily="34" charset="0"/>
                </a:rPr>
                <a:t>Poverty</a:t>
              </a:r>
              <a:endParaRPr lang="ko-KR" altLang="en-US" sz="4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5E57D7-2A0A-4E44-87B0-50FFA2EC7D85}"/>
                </a:ext>
              </a:extLst>
            </p:cNvPr>
            <p:cNvSpPr/>
            <p:nvPr/>
          </p:nvSpPr>
          <p:spPr>
            <a:xfrm>
              <a:off x="7720757" y="1944412"/>
              <a:ext cx="2585077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3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Arial Rounded MT Bold" panose="020F0704030504030204" pitchFamily="34" charset="0"/>
                </a:rPr>
                <a:t>Metropolitan</a:t>
              </a:r>
              <a:endParaRPr lang="ko-KR" altLang="en-US" sz="3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B27650-2F9B-4D33-A1C6-D93800DD4B3B}"/>
                </a:ext>
              </a:extLst>
            </p:cNvPr>
            <p:cNvSpPr/>
            <p:nvPr/>
          </p:nvSpPr>
          <p:spPr>
            <a:xfrm>
              <a:off x="7207675" y="3957339"/>
              <a:ext cx="2370906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Arial Rounded MT Bold" panose="020F0704030504030204" pitchFamily="34" charset="0"/>
                </a:rPr>
                <a:t>Diversity</a:t>
              </a:r>
              <a:endPara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4316E2B-4F1F-4F68-9555-1533272355C4}"/>
                </a:ext>
              </a:extLst>
            </p:cNvPr>
            <p:cNvSpPr/>
            <p:nvPr/>
          </p:nvSpPr>
          <p:spPr>
            <a:xfrm>
              <a:off x="9738402" y="3681998"/>
              <a:ext cx="1134862" cy="4770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5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4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Arial Rounded MT Bold" panose="020F0704030504030204" pitchFamily="34" charset="0"/>
                </a:rPr>
                <a:t>Travel</a:t>
              </a:r>
              <a:endParaRPr lang="ko-KR" altLang="en-US" sz="2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BBF9E56-7B17-4D35-ABBC-E724CBD36BA7}"/>
                </a:ext>
              </a:extLst>
            </p:cNvPr>
            <p:cNvSpPr/>
            <p:nvPr/>
          </p:nvSpPr>
          <p:spPr>
            <a:xfrm rot="16200000">
              <a:off x="10201032" y="2673596"/>
              <a:ext cx="2074607" cy="4770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5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Arial Rounded MT Bold" panose="020F0704030504030204" pitchFamily="34" charset="0"/>
                </a:rPr>
                <a:t>Restaurants</a:t>
              </a:r>
              <a:endParaRPr lang="ko-KR" altLang="en-US" sz="2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623E77-1B95-455A-989A-B8613ACECE32}"/>
                </a:ext>
              </a:extLst>
            </p:cNvPr>
            <p:cNvSpPr/>
            <p:nvPr/>
          </p:nvSpPr>
          <p:spPr>
            <a:xfrm rot="16200000">
              <a:off x="6662808" y="2325730"/>
              <a:ext cx="983539" cy="4770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5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3">
                      <a:lumMod val="75000"/>
                    </a:schemeClr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Arial Rounded MT Bold" panose="020F0704030504030204" pitchFamily="34" charset="0"/>
                </a:rPr>
                <a:t>Race</a:t>
              </a:r>
              <a:endParaRPr lang="ko-KR" altLang="en-US" sz="2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E4AD332-C0A3-4A4B-902B-8A359C38566D}"/>
                </a:ext>
              </a:extLst>
            </p:cNvPr>
            <p:cNvSpPr/>
            <p:nvPr/>
          </p:nvSpPr>
          <p:spPr>
            <a:xfrm>
              <a:off x="8435749" y="4448926"/>
              <a:ext cx="1910844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97FC8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Arial Rounded MT Bold" panose="020F0704030504030204" pitchFamily="34" charset="0"/>
                </a:rPr>
                <a:t>Transit</a:t>
              </a:r>
              <a:endPara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97F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CE0F03-7561-48F9-9CC2-CBDFC23CDC66}"/>
                </a:ext>
              </a:extLst>
            </p:cNvPr>
            <p:cNvSpPr/>
            <p:nvPr/>
          </p:nvSpPr>
          <p:spPr>
            <a:xfrm>
              <a:off x="7232551" y="4997774"/>
              <a:ext cx="2937230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3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Arial Rounded MT Bold" panose="020F0704030504030204" pitchFamily="34" charset="0"/>
                </a:rPr>
                <a:t>Working-Class</a:t>
              </a:r>
              <a:endParaRPr lang="ko-KR" altLang="en-US" sz="3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5591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9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7" name="Graphic 14" descr="Test Case">
            <a:extLst>
              <a:ext uri="{FF2B5EF4-FFF2-40B4-BE49-F238E27FC236}">
                <a16:creationId xmlns:a16="http://schemas.microsoft.com/office/drawing/2014/main" id="{2F74A732-5F00-4BE7-9188-291A206AC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7675" y="3316028"/>
            <a:ext cx="2960813" cy="29608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20AE2E-9A10-4E6B-848B-259E2107140A}"/>
              </a:ext>
            </a:extLst>
          </p:cNvPr>
          <p:cNvSpPr txBox="1"/>
          <p:nvPr/>
        </p:nvSpPr>
        <p:spPr>
          <a:xfrm>
            <a:off x="8141368" y="2018913"/>
            <a:ext cx="352885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kern="1200" dirty="0">
                <a:solidFill>
                  <a:srgbClr val="00000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Hypothesis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F7A31-2A9B-49D3-9E8B-22BE2FEA815C}"/>
              </a:ext>
            </a:extLst>
          </p:cNvPr>
          <p:cNvSpPr txBox="1"/>
          <p:nvPr/>
        </p:nvSpPr>
        <p:spPr>
          <a:xfrm>
            <a:off x="960548" y="933042"/>
            <a:ext cx="6069407" cy="1296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rgbClr val="0070C0"/>
              </a:solidFill>
              <a:latin typeface="Arial Rounded MT Bold" panose="020F070403050403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Arial Rounded MT Bold" panose="020F0704030504030204" pitchFamily="34" charset="0"/>
                <a:cs typeface="Arial" panose="020B0604020202020204" pitchFamily="34" charset="0"/>
              </a:rPr>
              <a:t>Density is the strongest factor in affecting COVID cases.</a:t>
            </a: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Arial Rounded MT Bold" panose="020F0704030504030204" pitchFamily="34" charset="0"/>
                <a:cs typeface="Arial" panose="020B0604020202020204" pitchFamily="34" charset="0"/>
              </a:rPr>
              <a:t>Higher COVID incidence is in regions having more              race diversity.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2000" dirty="0">
              <a:solidFill>
                <a:srgbClr val="002060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0070C0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1FD85-787B-469F-8BCA-5425AA1C843D}"/>
              </a:ext>
            </a:extLst>
          </p:cNvPr>
          <p:cNvSpPr txBox="1"/>
          <p:nvPr/>
        </p:nvSpPr>
        <p:spPr>
          <a:xfrm>
            <a:off x="1101837" y="720061"/>
            <a:ext cx="3004217" cy="4622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300" b="1" dirty="0">
                <a:solidFill>
                  <a:srgbClr val="0070C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Demographic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D85C8A-403B-4903-9521-4AC06A6C5DF0}"/>
              </a:ext>
            </a:extLst>
          </p:cNvPr>
          <p:cNvSpPr txBox="1"/>
          <p:nvPr/>
        </p:nvSpPr>
        <p:spPr>
          <a:xfrm>
            <a:off x="960547" y="2586690"/>
            <a:ext cx="6069407" cy="8188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500" b="1" dirty="0">
              <a:latin typeface="Arial Rounded MT Bold" panose="020F070403050403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Arial Rounded MT Bold" panose="020F0704030504030204" pitchFamily="34" charset="0"/>
                <a:cs typeface="Arial" panose="020B0604020202020204" pitchFamily="34" charset="0"/>
              </a:rPr>
              <a:t>Higher COVID incidence is in regions having higher     poverty and lower income</a:t>
            </a:r>
            <a:r>
              <a:rPr lang="en-US" altLang="ko-KR" sz="2000" dirty="0"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2000" dirty="0">
              <a:solidFill>
                <a:srgbClr val="002060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0070C0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A69F40-9841-4B9C-84BD-3C59A427ED08}"/>
              </a:ext>
            </a:extLst>
          </p:cNvPr>
          <p:cNvSpPr txBox="1"/>
          <p:nvPr/>
        </p:nvSpPr>
        <p:spPr>
          <a:xfrm>
            <a:off x="960547" y="4089794"/>
            <a:ext cx="5324924" cy="11189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rgbClr val="0070C0"/>
              </a:solidFill>
              <a:latin typeface="Arial Rounded MT Bold" panose="020F070403050403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Arial Rounded MT Bold" panose="020F0704030504030204" pitchFamily="34" charset="0"/>
                <a:cs typeface="Arial" panose="020B0604020202020204" pitchFamily="34" charset="0"/>
              </a:rPr>
              <a:t>Higher COVID incidence is in regions having higher             rate of essential job field.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2000" dirty="0">
              <a:solidFill>
                <a:srgbClr val="002060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0070C0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361A1D-351E-48F7-B7E3-7093D8ABC951}"/>
              </a:ext>
            </a:extLst>
          </p:cNvPr>
          <p:cNvSpPr txBox="1"/>
          <p:nvPr/>
        </p:nvSpPr>
        <p:spPr>
          <a:xfrm>
            <a:off x="960547" y="5571936"/>
            <a:ext cx="5259022" cy="11189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rgbClr val="0070C0"/>
              </a:solidFill>
              <a:latin typeface="Arial Rounded MT Bold" panose="020F070403050403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Arial Rounded MT Bold" panose="020F0704030504030204" pitchFamily="34" charset="0"/>
                <a:cs typeface="Arial" panose="020B0604020202020204" pitchFamily="34" charset="0"/>
              </a:rPr>
              <a:t>Higher COVID incidence is in regions having higher       fatality rate of other disease.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2000" dirty="0">
              <a:solidFill>
                <a:srgbClr val="002060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0070C0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aphic 17" descr="Group of men">
            <a:extLst>
              <a:ext uri="{FF2B5EF4-FFF2-40B4-BE49-F238E27FC236}">
                <a16:creationId xmlns:a16="http://schemas.microsoft.com/office/drawing/2014/main" id="{04C14645-122A-45B6-B44F-D65A5C7BA4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413" y="480160"/>
            <a:ext cx="710403" cy="710403"/>
          </a:xfrm>
          <a:prstGeom prst="rect">
            <a:avLst/>
          </a:prstGeom>
        </p:spPr>
      </p:pic>
      <p:pic>
        <p:nvPicPr>
          <p:cNvPr id="19" name="Graphic 18" descr="Money">
            <a:extLst>
              <a:ext uri="{FF2B5EF4-FFF2-40B4-BE49-F238E27FC236}">
                <a16:creationId xmlns:a16="http://schemas.microsoft.com/office/drawing/2014/main" id="{FD940A96-2408-429B-B071-A916DE01FA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477" y="2059716"/>
            <a:ext cx="740543" cy="740543"/>
          </a:xfrm>
          <a:prstGeom prst="rect">
            <a:avLst/>
          </a:prstGeom>
        </p:spPr>
      </p:pic>
      <p:pic>
        <p:nvPicPr>
          <p:cNvPr id="20" name="Graphic 19" descr="City">
            <a:extLst>
              <a:ext uri="{FF2B5EF4-FFF2-40B4-BE49-F238E27FC236}">
                <a16:creationId xmlns:a16="http://schemas.microsoft.com/office/drawing/2014/main" id="{17A8E845-BDC5-44C2-97D5-E3C681408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861" y="3554618"/>
            <a:ext cx="653205" cy="757203"/>
          </a:xfrm>
          <a:prstGeom prst="rect">
            <a:avLst/>
          </a:prstGeom>
        </p:spPr>
      </p:pic>
      <p:pic>
        <p:nvPicPr>
          <p:cNvPr id="21" name="Graphic 20" descr="Medicine">
            <a:extLst>
              <a:ext uri="{FF2B5EF4-FFF2-40B4-BE49-F238E27FC236}">
                <a16:creationId xmlns:a16="http://schemas.microsoft.com/office/drawing/2014/main" id="{F67A9004-21E9-4DA1-9F06-533DB9407B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8261" y="5152482"/>
            <a:ext cx="740544" cy="7405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52786D-57E7-4140-B890-016AB7F3A74B}"/>
              </a:ext>
            </a:extLst>
          </p:cNvPr>
          <p:cNvSpPr txBox="1"/>
          <p:nvPr/>
        </p:nvSpPr>
        <p:spPr>
          <a:xfrm>
            <a:off x="1128805" y="2328116"/>
            <a:ext cx="3004217" cy="4622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300" b="1" dirty="0">
                <a:solidFill>
                  <a:srgbClr val="0070C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Economic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AA2D9B-1208-479D-A395-B57917A09446}"/>
              </a:ext>
            </a:extLst>
          </p:cNvPr>
          <p:cNvSpPr txBox="1"/>
          <p:nvPr/>
        </p:nvSpPr>
        <p:spPr>
          <a:xfrm>
            <a:off x="1161679" y="3753246"/>
            <a:ext cx="3004217" cy="4622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300" b="1" dirty="0">
                <a:solidFill>
                  <a:srgbClr val="0070C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Social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B0F862-6FDA-48EC-BE01-1B8714FD2E29}"/>
              </a:ext>
            </a:extLst>
          </p:cNvPr>
          <p:cNvSpPr txBox="1"/>
          <p:nvPr/>
        </p:nvSpPr>
        <p:spPr>
          <a:xfrm>
            <a:off x="1128727" y="5291648"/>
            <a:ext cx="3004217" cy="4622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300" b="1" dirty="0">
                <a:solidFill>
                  <a:srgbClr val="0070C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HealthCare</a:t>
            </a:r>
          </a:p>
        </p:txBody>
      </p:sp>
    </p:spTree>
    <p:extLst>
      <p:ext uri="{BB962C8B-B14F-4D97-AF65-F5344CB8AC3E}">
        <p14:creationId xmlns:p14="http://schemas.microsoft.com/office/powerpoint/2010/main" val="2469073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D1C54-654F-46B4-BD97-EC474AE8D2AC}"/>
              </a:ext>
            </a:extLst>
          </p:cNvPr>
          <p:cNvSpPr txBox="1"/>
          <p:nvPr/>
        </p:nvSpPr>
        <p:spPr>
          <a:xfrm>
            <a:off x="689038" y="1636996"/>
            <a:ext cx="3550540" cy="877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kern="1200" dirty="0">
                <a:solidFill>
                  <a:srgbClr val="000000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Data Source</a:t>
            </a:r>
          </a:p>
        </p:txBody>
      </p:sp>
      <p:pic>
        <p:nvPicPr>
          <p:cNvPr id="21" name="Graphic 20" descr="Database">
            <a:extLst>
              <a:ext uri="{FF2B5EF4-FFF2-40B4-BE49-F238E27FC236}">
                <a16:creationId xmlns:a16="http://schemas.microsoft.com/office/drawing/2014/main" id="{D60B41A9-4BC8-4667-A89A-C5A450AA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038" y="2906585"/>
            <a:ext cx="3308263" cy="33082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19B7E2-805D-4FCB-9499-B85F8D867161}"/>
              </a:ext>
            </a:extLst>
          </p:cNvPr>
          <p:cNvSpPr txBox="1"/>
          <p:nvPr/>
        </p:nvSpPr>
        <p:spPr>
          <a:xfrm>
            <a:off x="6200338" y="725968"/>
            <a:ext cx="6069407" cy="24947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70C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CDC</a:t>
            </a:r>
            <a:r>
              <a:rPr lang="en-US" altLang="ko-KR" sz="2000" dirty="0">
                <a:solidFill>
                  <a:srgbClr val="00206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: COVID data</a:t>
            </a: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70C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U.S  Census Bureau </a:t>
            </a:r>
            <a:r>
              <a:rPr lang="en-US" altLang="ko-KR" sz="2000" dirty="0">
                <a:solidFill>
                  <a:srgbClr val="00000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: Demographic data</a:t>
            </a: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70C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Bureau of labor statistics </a:t>
            </a:r>
            <a:r>
              <a:rPr lang="en-US" altLang="ko-KR" sz="2000" dirty="0">
                <a:solidFill>
                  <a:srgbClr val="00000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: Employment data </a:t>
            </a: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70C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Dept. of housing and urban development </a:t>
            </a:r>
            <a:r>
              <a:rPr lang="en-US" altLang="ko-KR" sz="2000" dirty="0">
                <a:solidFill>
                  <a:srgbClr val="00000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        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Arial Rounded MT Bold" panose="020F0704030504030204" pitchFamily="34" charset="0"/>
                <a:ea typeface="+mj-ea"/>
                <a:cs typeface="Arial" panose="020B0604020202020204" pitchFamily="34" charset="0"/>
              </a:rPr>
              <a:t>                                                : Social data</a:t>
            </a:r>
            <a:endParaRPr lang="en-US" altLang="ko-KR" sz="2000" dirty="0">
              <a:solidFill>
                <a:srgbClr val="000000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CMS, Health Data.gov </a:t>
            </a:r>
            <a:r>
              <a:rPr lang="en-US" altLang="ko-KR" sz="2000" dirty="0">
                <a:solidFill>
                  <a:srgbClr val="00206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:</a:t>
            </a:r>
            <a:r>
              <a:rPr lang="en-US" altLang="ko-KR" sz="2000" dirty="0">
                <a:solidFill>
                  <a:srgbClr val="00000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Hospital data </a:t>
            </a:r>
            <a:endParaRPr lang="en-US" altLang="ko-KR" sz="2000" dirty="0">
              <a:solidFill>
                <a:srgbClr val="000000"/>
              </a:solidFill>
              <a:latin typeface="Arial Rounded MT Bold" panose="020F070403050403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70C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Wikipedia, Google Search</a:t>
            </a:r>
            <a:endParaRPr lang="en-US" altLang="ko-KR" sz="2000" dirty="0">
              <a:solidFill>
                <a:srgbClr val="000000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1400" b="1" dirty="0">
              <a:solidFill>
                <a:srgbClr val="000000"/>
              </a:solidFill>
              <a:latin typeface="Arial Rounded MT Bold" panose="020F0704030504030204" pitchFamily="34" charset="0"/>
              <a:ea typeface="+mj-ea"/>
              <a:cs typeface="Arial" panose="020B0604020202020204" pitchFamily="34" charset="0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1200" b="1" dirty="0">
              <a:solidFill>
                <a:srgbClr val="000000"/>
              </a:solidFill>
              <a:latin typeface="Arial Rounded MT Bold" panose="020F070403050403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5B75A-B6F7-4528-B7B1-5352D06D6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532" y="4758887"/>
            <a:ext cx="1231020" cy="7022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200A60-19D0-4286-96FA-E56BCABF3F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390" y="3946664"/>
            <a:ext cx="1227162" cy="6779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D3B5E0-636C-48FD-A948-8266999213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7257" y="4762078"/>
            <a:ext cx="1272867" cy="689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734A7D-29AC-48D3-8620-3051999AD5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533" y="5644487"/>
            <a:ext cx="2700592" cy="64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A8FC19-6D22-489E-85DB-6B32A464C0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7257" y="3921122"/>
            <a:ext cx="1272867" cy="648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129097-7D94-42FA-81DC-63B5F81DB9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0759" y="3974629"/>
            <a:ext cx="1272866" cy="129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905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fdKs0610OC8UF3_sSqV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fdKs0610OC8UF3_sSqV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fdKs0610OC8UF3_sSqV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fdKs0610OC8UF3_sSqV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fdKs0610OC8UF3_sSqV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fdKs0610OC8UF3_sSqV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fdKs0610OC8UF3_sSqV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fdKs0610OC8UF3_sSqV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fdKs0610OC8UF3_sSqV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fdKs0610OC8UF3_sSqV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fdKs0610OC8UF3_sSqV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fdKs0610OC8UF3_sSqV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fdKs0610OC8UF3_sSqV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fdKs0610OC8UF3_sSqV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fdKs0610OC8UF3_sSqV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fdKs0610OC8UF3_sSqV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QQAJCLzKUupvHwT27ivL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QQAJCLzKUupvHwT27ivL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fdKs0610OC8UF3_sSqV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2zohJUkmm1LlyfS5M5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4280</TotalTime>
  <Words>1998</Words>
  <Application>Microsoft Office PowerPoint</Application>
  <PresentationFormat>Widescreen</PresentationFormat>
  <Paragraphs>767</Paragraphs>
  <Slides>33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 Unicode MS</vt:lpstr>
      <vt:lpstr>맑은 고딕</vt:lpstr>
      <vt:lpstr>Batang</vt:lpstr>
      <vt:lpstr>Arial</vt:lpstr>
      <vt:lpstr>Arial Rounded MT Bold</vt:lpstr>
      <vt:lpstr>Calibri</vt:lpstr>
      <vt:lpstr>Georgia</vt:lpstr>
      <vt:lpstr>Trebuchet MS</vt:lpstr>
      <vt:lpstr>Wingdings</vt:lpstr>
      <vt:lpstr>Office Theme</vt:lpstr>
      <vt:lpstr>Analysis of COVID Severity among US States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PRACTICUM</dc:title>
  <dc:creator>Sanghee Hong</dc:creator>
  <cp:lastModifiedBy>Sanghee Hong</cp:lastModifiedBy>
  <cp:revision>109</cp:revision>
  <dcterms:created xsi:type="dcterms:W3CDTF">2020-05-07T03:14:05Z</dcterms:created>
  <dcterms:modified xsi:type="dcterms:W3CDTF">2020-05-25T16:40:43Z</dcterms:modified>
</cp:coreProperties>
</file>